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259" r:id="rId2"/>
    <p:sldId id="321" r:id="rId3"/>
    <p:sldId id="278" r:id="rId4"/>
    <p:sldId id="279" r:id="rId5"/>
    <p:sldId id="280" r:id="rId6"/>
    <p:sldId id="281" r:id="rId7"/>
    <p:sldId id="289" r:id="rId8"/>
    <p:sldId id="287" r:id="rId9"/>
    <p:sldId id="290" r:id="rId10"/>
    <p:sldId id="291" r:id="rId11"/>
    <p:sldId id="292" r:id="rId12"/>
    <p:sldId id="293" r:id="rId13"/>
    <p:sldId id="294" r:id="rId14"/>
    <p:sldId id="295" r:id="rId15"/>
    <p:sldId id="296" r:id="rId16"/>
    <p:sldId id="307" r:id="rId17"/>
    <p:sldId id="308" r:id="rId18"/>
    <p:sldId id="309" r:id="rId19"/>
    <p:sldId id="311" r:id="rId20"/>
    <p:sldId id="310" r:id="rId21"/>
    <p:sldId id="312" r:id="rId22"/>
    <p:sldId id="313" r:id="rId23"/>
    <p:sldId id="320" r:id="rId24"/>
    <p:sldId id="314" r:id="rId25"/>
    <p:sldId id="315" r:id="rId26"/>
    <p:sldId id="316" r:id="rId27"/>
    <p:sldId id="317" r:id="rId28"/>
    <p:sldId id="318" r:id="rId29"/>
    <p:sldId id="319" r:id="rId30"/>
    <p:sldId id="282" r:id="rId31"/>
    <p:sldId id="283" r:id="rId32"/>
    <p:sldId id="284" r:id="rId33"/>
    <p:sldId id="285" r:id="rId34"/>
    <p:sldId id="286" r:id="rId35"/>
    <p:sldId id="288" r:id="rId36"/>
    <p:sldId id="297" r:id="rId37"/>
    <p:sldId id="298" r:id="rId38"/>
    <p:sldId id="299" r:id="rId39"/>
    <p:sldId id="300" r:id="rId40"/>
    <p:sldId id="301" r:id="rId41"/>
    <p:sldId id="302" r:id="rId42"/>
    <p:sldId id="304" r:id="rId43"/>
    <p:sldId id="305" r:id="rId44"/>
    <p:sldId id="303" r:id="rId45"/>
    <p:sldId id="306" r:id="rId46"/>
    <p:sldId id="277" r:id="rId47"/>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6" userDrawn="1">
          <p15:clr>
            <a:srgbClr val="A4A3A4"/>
          </p15:clr>
        </p15:guide>
        <p15:guide id="2" pos="2186" userDrawn="1">
          <p15:clr>
            <a:srgbClr val="A4A3A4"/>
          </p15:clr>
        </p15:guide>
        <p15:guide id="3" orient="horz" pos="2944" userDrawn="1">
          <p15:clr>
            <a:srgbClr val="A4A3A4"/>
          </p15:clr>
        </p15:guide>
        <p15:guide id="4" pos="2191" userDrawn="1">
          <p15:clr>
            <a:srgbClr val="A4A3A4"/>
          </p15:clr>
        </p15:guide>
        <p15:guide id="5" orient="horz" pos="2972" userDrawn="1">
          <p15:clr>
            <a:srgbClr val="A4A3A4"/>
          </p15:clr>
        </p15:guide>
        <p15:guide id="6" orient="horz" pos="2950" userDrawn="1">
          <p15:clr>
            <a:srgbClr val="A4A3A4"/>
          </p15:clr>
        </p15:guide>
        <p15:guide id="7" pos="2224" userDrawn="1">
          <p15:clr>
            <a:srgbClr val="A4A3A4"/>
          </p15:clr>
        </p15:guide>
        <p15:guide id="8"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ey Dunn" initials="H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5CA"/>
    <a:srgbClr val="FA1E31"/>
    <a:srgbClr val="DF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1" autoAdjust="0"/>
    <p:restoredTop sz="95545" autoAdjust="0"/>
  </p:normalViewPr>
  <p:slideViewPr>
    <p:cSldViewPr snapToGrid="0" snapToObjects="1" showGuides="1">
      <p:cViewPr varScale="1">
        <p:scale>
          <a:sx n="88" d="100"/>
          <a:sy n="88" d="100"/>
        </p:scale>
        <p:origin x="102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09" d="100"/>
          <a:sy n="109" d="100"/>
        </p:scale>
        <p:origin x="-1328" y="-96"/>
      </p:cViewPr>
      <p:guideLst>
        <p:guide orient="horz" pos="2966"/>
        <p:guide pos="2186"/>
        <p:guide orient="horz" pos="2944"/>
        <p:guide pos="2191"/>
        <p:guide orient="horz" pos="2972"/>
        <p:guide orient="horz" pos="2950"/>
        <p:guide pos="2224"/>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66732" cy="468154"/>
          </a:xfrm>
          <a:prstGeom prst="rect">
            <a:avLst/>
          </a:prstGeom>
        </p:spPr>
        <p:txBody>
          <a:bodyPr vert="horz" lIns="93928" tIns="46964" rIns="93928" bIns="46964" rtlCol="0"/>
          <a:lstStyle>
            <a:lvl1pPr algn="l">
              <a:defRPr sz="1200"/>
            </a:lvl1pPr>
          </a:lstStyle>
          <a:p>
            <a:endParaRPr lang="en-US" dirty="0"/>
          </a:p>
        </p:txBody>
      </p:sp>
      <p:sp>
        <p:nvSpPr>
          <p:cNvPr id="3" name="Date Placeholder 2"/>
          <p:cNvSpPr>
            <a:spLocks noGrp="1"/>
          </p:cNvSpPr>
          <p:nvPr>
            <p:ph type="dt" sz="quarter" idx="1"/>
          </p:nvPr>
        </p:nvSpPr>
        <p:spPr>
          <a:xfrm>
            <a:off x="4008706" y="1"/>
            <a:ext cx="3066732" cy="468154"/>
          </a:xfrm>
          <a:prstGeom prst="rect">
            <a:avLst/>
          </a:prstGeom>
        </p:spPr>
        <p:txBody>
          <a:bodyPr vert="horz" lIns="93928" tIns="46964" rIns="93928" bIns="46964" rtlCol="0"/>
          <a:lstStyle>
            <a:lvl1pPr algn="r">
              <a:defRPr sz="1200"/>
            </a:lvl1pPr>
          </a:lstStyle>
          <a:p>
            <a:fld id="{CCB44723-E546-4FA9-BF65-1FFF8D36005B}" type="datetimeFigureOut">
              <a:rPr lang="en-US" smtClean="0"/>
              <a:t>9/7/2018</a:t>
            </a:fld>
            <a:endParaRPr lang="en-US" dirty="0"/>
          </a:p>
        </p:txBody>
      </p:sp>
      <p:sp>
        <p:nvSpPr>
          <p:cNvPr id="4" name="Footer Placeholder 3"/>
          <p:cNvSpPr>
            <a:spLocks noGrp="1"/>
          </p:cNvSpPr>
          <p:nvPr>
            <p:ph type="ftr" sz="quarter" idx="2"/>
          </p:nvPr>
        </p:nvSpPr>
        <p:spPr>
          <a:xfrm>
            <a:off x="3" y="8893297"/>
            <a:ext cx="3066732" cy="468154"/>
          </a:xfrm>
          <a:prstGeom prst="rect">
            <a:avLst/>
          </a:prstGeom>
        </p:spPr>
        <p:txBody>
          <a:bodyPr vert="horz" lIns="93928" tIns="46964" rIns="93928" bIns="469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3297"/>
            <a:ext cx="3066732" cy="468154"/>
          </a:xfrm>
          <a:prstGeom prst="rect">
            <a:avLst/>
          </a:prstGeom>
        </p:spPr>
        <p:txBody>
          <a:bodyPr vert="horz" lIns="93928" tIns="46964" rIns="93928" bIns="46964" rtlCol="0" anchor="b"/>
          <a:lstStyle>
            <a:lvl1pPr algn="r">
              <a:defRPr sz="1200"/>
            </a:lvl1pPr>
          </a:lstStyle>
          <a:p>
            <a:fld id="{6A86AD9A-66A2-4CBE-8DD1-E4CF8D4677F8}" type="slidenum">
              <a:rPr lang="en-US" smtClean="0"/>
              <a:t>‹#›</a:t>
            </a:fld>
            <a:endParaRPr lang="en-US" dirty="0"/>
          </a:p>
        </p:txBody>
      </p:sp>
    </p:spTree>
    <p:extLst>
      <p:ext uri="{BB962C8B-B14F-4D97-AF65-F5344CB8AC3E}">
        <p14:creationId xmlns:p14="http://schemas.microsoft.com/office/powerpoint/2010/main" val="72573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66732" cy="468154"/>
          </a:xfrm>
          <a:prstGeom prst="rect">
            <a:avLst/>
          </a:prstGeom>
        </p:spPr>
        <p:txBody>
          <a:bodyPr vert="horz" lIns="93928" tIns="46964" rIns="93928" bIns="46964" rtlCol="0"/>
          <a:lstStyle>
            <a:lvl1pPr algn="l">
              <a:defRPr sz="1200"/>
            </a:lvl1pPr>
          </a:lstStyle>
          <a:p>
            <a:endParaRPr lang="en-US" dirty="0"/>
          </a:p>
        </p:txBody>
      </p:sp>
      <p:sp>
        <p:nvSpPr>
          <p:cNvPr id="3" name="Date Placeholder 2"/>
          <p:cNvSpPr>
            <a:spLocks noGrp="1"/>
          </p:cNvSpPr>
          <p:nvPr>
            <p:ph type="dt" idx="1"/>
          </p:nvPr>
        </p:nvSpPr>
        <p:spPr>
          <a:xfrm>
            <a:off x="4008706" y="1"/>
            <a:ext cx="3066732" cy="468154"/>
          </a:xfrm>
          <a:prstGeom prst="rect">
            <a:avLst/>
          </a:prstGeom>
        </p:spPr>
        <p:txBody>
          <a:bodyPr vert="horz" lIns="93928" tIns="46964" rIns="93928" bIns="46964" rtlCol="0"/>
          <a:lstStyle>
            <a:lvl1pPr algn="r">
              <a:defRPr sz="1200"/>
            </a:lvl1pPr>
          </a:lstStyle>
          <a:p>
            <a:fld id="{B639C161-D34F-4F5C-BCAA-ABC5EEAF8073}" type="datetimeFigureOut">
              <a:rPr lang="en-US" smtClean="0"/>
              <a:t>9/7/2018</a:t>
            </a:fld>
            <a:endParaRPr lang="en-US" dirty="0"/>
          </a:p>
        </p:txBody>
      </p:sp>
      <p:sp>
        <p:nvSpPr>
          <p:cNvPr id="4" name="Slide Image Placeholder 3"/>
          <p:cNvSpPr>
            <a:spLocks noGrp="1" noRot="1" noChangeAspect="1"/>
          </p:cNvSpPr>
          <p:nvPr>
            <p:ph type="sldImg" idx="2"/>
          </p:nvPr>
        </p:nvSpPr>
        <p:spPr>
          <a:xfrm>
            <a:off x="1198563" y="703263"/>
            <a:ext cx="4681537" cy="3509962"/>
          </a:xfrm>
          <a:prstGeom prst="rect">
            <a:avLst/>
          </a:prstGeom>
          <a:noFill/>
          <a:ln w="12700">
            <a:solidFill>
              <a:prstClr val="black"/>
            </a:solidFill>
          </a:ln>
        </p:spPr>
        <p:txBody>
          <a:bodyPr vert="horz" lIns="93928" tIns="46964" rIns="93928" bIns="46964" rtlCol="0" anchor="ctr"/>
          <a:lstStyle/>
          <a:p>
            <a:endParaRPr lang="en-US" dirty="0"/>
          </a:p>
        </p:txBody>
      </p:sp>
      <p:sp>
        <p:nvSpPr>
          <p:cNvPr id="5" name="Notes Placeholder 4"/>
          <p:cNvSpPr>
            <a:spLocks noGrp="1"/>
          </p:cNvSpPr>
          <p:nvPr>
            <p:ph type="body" sz="quarter" idx="3"/>
          </p:nvPr>
        </p:nvSpPr>
        <p:spPr>
          <a:xfrm>
            <a:off x="707709" y="4447464"/>
            <a:ext cx="5661660" cy="4213384"/>
          </a:xfrm>
          <a:prstGeom prst="rect">
            <a:avLst/>
          </a:prstGeom>
        </p:spPr>
        <p:txBody>
          <a:bodyPr vert="horz" lIns="93928" tIns="46964" rIns="93928" bIns="469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297"/>
            <a:ext cx="3066732" cy="468154"/>
          </a:xfrm>
          <a:prstGeom prst="rect">
            <a:avLst/>
          </a:prstGeom>
        </p:spPr>
        <p:txBody>
          <a:bodyPr vert="horz" lIns="93928" tIns="46964" rIns="93928" bIns="469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7"/>
            <a:ext cx="3066732" cy="468154"/>
          </a:xfrm>
          <a:prstGeom prst="rect">
            <a:avLst/>
          </a:prstGeom>
        </p:spPr>
        <p:txBody>
          <a:bodyPr vert="horz" lIns="93928" tIns="46964" rIns="93928" bIns="46964" rtlCol="0" anchor="b"/>
          <a:lstStyle>
            <a:lvl1pPr algn="r">
              <a:defRPr sz="1200"/>
            </a:lvl1pPr>
          </a:lstStyle>
          <a:p>
            <a:fld id="{D18857FA-30B9-4367-B7F1-0EFD3F44DEC0}" type="slidenum">
              <a:rPr lang="en-US" smtClean="0"/>
              <a:t>‹#›</a:t>
            </a:fld>
            <a:endParaRPr lang="en-US" dirty="0"/>
          </a:p>
        </p:txBody>
      </p:sp>
    </p:spTree>
    <p:extLst>
      <p:ext uri="{BB962C8B-B14F-4D97-AF65-F5344CB8AC3E}">
        <p14:creationId xmlns:p14="http://schemas.microsoft.com/office/powerpoint/2010/main" val="135019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9" name="Picture 8" descr="FIRST-collage-plain.jpg"/>
          <p:cNvPicPr>
            <a:picLocks noChangeAspect="1"/>
          </p:cNvPicPr>
          <p:nvPr/>
        </p:nvPicPr>
        <p:blipFill rotWithShape="1">
          <a:blip r:embed="rId2" cstate="email">
            <a:extLst>
              <a:ext uri="{28A0092B-C50C-407E-A947-70E740481C1C}">
                <a14:useLocalDpi xmlns:a14="http://schemas.microsoft.com/office/drawing/2010/main"/>
              </a:ext>
            </a:extLst>
          </a:blip>
          <a:srcRect b="13970"/>
          <a:stretch/>
        </p:blipFill>
        <p:spPr>
          <a:xfrm>
            <a:off x="0" y="0"/>
            <a:ext cx="9144000" cy="5899959"/>
          </a:xfrm>
          <a:prstGeom prst="rect">
            <a:avLst/>
          </a:prstGeom>
        </p:spPr>
      </p:pic>
      <p:sp>
        <p:nvSpPr>
          <p:cNvPr id="10" name="Oval 9"/>
          <p:cNvSpPr/>
          <p:nvPr/>
        </p:nvSpPr>
        <p:spPr>
          <a:xfrm>
            <a:off x="-79248" y="1511508"/>
            <a:ext cx="9299448" cy="1670963"/>
          </a:xfrm>
          <a:prstGeom prst="ellipse">
            <a:avLst/>
          </a:prstGeom>
          <a:solidFill>
            <a:schemeClr val="bg1">
              <a:alpha val="85000"/>
            </a:schemeClr>
          </a:solidFill>
          <a:ln>
            <a:noFill/>
          </a:ln>
          <a:effectLst>
            <a:glow rad="1371600">
              <a:schemeClr val="bg1">
                <a:alpha val="85000"/>
              </a:schemeClr>
            </a:glow>
            <a:softEdge rad="495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title"/>
          </p:nvPr>
        </p:nvSpPr>
        <p:spPr>
          <a:xfrm>
            <a:off x="2674469" y="1763058"/>
            <a:ext cx="6116918" cy="1449295"/>
          </a:xfrm>
        </p:spPr>
        <p:txBody>
          <a:bodyPr/>
          <a:lstStyle>
            <a:lvl1pPr algn="l">
              <a:defRPr/>
            </a:lvl1pPr>
          </a:lstStyle>
          <a:p>
            <a:r>
              <a:rPr lang="en-US" dirty="0"/>
              <a:t>Click to edit Master title style</a:t>
            </a:r>
          </a:p>
        </p:txBody>
      </p:sp>
      <p:cxnSp>
        <p:nvCxnSpPr>
          <p:cNvPr id="6" name="Straight Connector 5"/>
          <p:cNvCxnSpPr/>
          <p:nvPr userDrawn="1"/>
        </p:nvCxnSpPr>
        <p:spPr>
          <a:xfrm>
            <a:off x="2360704" y="1541390"/>
            <a:ext cx="0" cy="1969786"/>
          </a:xfrm>
          <a:prstGeom prst="line">
            <a:avLst/>
          </a:prstGeom>
          <a:ln w="12700">
            <a:solidFill>
              <a:schemeClr val="accent3">
                <a:lumMod val="75000"/>
              </a:schemeClr>
            </a:solidFill>
            <a:miter lim="800000"/>
          </a:ln>
          <a:effectLst/>
        </p:spPr>
        <p:style>
          <a:lnRef idx="2">
            <a:schemeClr val="accent1"/>
          </a:lnRef>
          <a:fillRef idx="0">
            <a:schemeClr val="accent1"/>
          </a:fillRef>
          <a:effectRef idx="1">
            <a:schemeClr val="accent1"/>
          </a:effectRef>
          <a:fontRef idx="minor">
            <a:schemeClr val="tx1"/>
          </a:fontRef>
        </p:style>
      </p:cxnSp>
      <p:pic>
        <p:nvPicPr>
          <p:cNvPr id="2050" name="Picture 2" descr="http://www.ftclouisiana.org/wordpress/wp-content/uploads/2016/07/FTCLA_program_logo_color.png">
            <a:extLst>
              <a:ext uri="{FF2B5EF4-FFF2-40B4-BE49-F238E27FC236}">
                <a16:creationId xmlns:a16="http://schemas.microsoft.com/office/drawing/2014/main" id="{8A8B8CA0-1412-4D56-A79E-B07E7AA1A2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53" y="1453583"/>
            <a:ext cx="2145399" cy="214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9276"/>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57200" y="1761454"/>
            <a:ext cx="3886200" cy="3886200"/>
          </a:xfrm>
        </p:spPr>
        <p:txBody>
          <a:bodyPr/>
          <a:lstStyle/>
          <a:p>
            <a:endParaRPr lang="en-US" dirty="0"/>
          </a:p>
        </p:txBody>
      </p:sp>
      <p:sp>
        <p:nvSpPr>
          <p:cNvPr id="6" name="Text Placeholder 5"/>
          <p:cNvSpPr>
            <a:spLocks noGrp="1"/>
          </p:cNvSpPr>
          <p:nvPr>
            <p:ph type="body" sz="quarter" idx="11"/>
          </p:nvPr>
        </p:nvSpPr>
        <p:spPr>
          <a:xfrm>
            <a:off x="457201" y="5766459"/>
            <a:ext cx="3886200" cy="383516"/>
          </a:xfrm>
        </p:spPr>
        <p:txBody>
          <a:bodyPr>
            <a:normAutofit/>
          </a:bodyPr>
          <a:lstStyle>
            <a:lvl1pPr marL="0" indent="0">
              <a:buNone/>
              <a:defRPr sz="1800" b="1" i="1">
                <a:latin typeface="Times"/>
                <a:cs typeface="Tim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Picture Placeholder 3"/>
          <p:cNvSpPr>
            <a:spLocks noGrp="1"/>
          </p:cNvSpPr>
          <p:nvPr>
            <p:ph type="pic" sz="quarter" idx="12"/>
          </p:nvPr>
        </p:nvSpPr>
        <p:spPr>
          <a:xfrm>
            <a:off x="4800600" y="1761454"/>
            <a:ext cx="3886200" cy="3886200"/>
          </a:xfrm>
        </p:spPr>
        <p:txBody>
          <a:bodyPr/>
          <a:lstStyle/>
          <a:p>
            <a:endParaRPr lang="en-US" dirty="0"/>
          </a:p>
        </p:txBody>
      </p:sp>
      <p:sp>
        <p:nvSpPr>
          <p:cNvPr id="8" name="Text Placeholder 5"/>
          <p:cNvSpPr>
            <a:spLocks noGrp="1"/>
          </p:cNvSpPr>
          <p:nvPr>
            <p:ph type="body" sz="quarter" idx="13"/>
          </p:nvPr>
        </p:nvSpPr>
        <p:spPr>
          <a:xfrm>
            <a:off x="4800601" y="5766459"/>
            <a:ext cx="3886200" cy="383516"/>
          </a:xfrm>
        </p:spPr>
        <p:txBody>
          <a:bodyPr>
            <a:normAutofit/>
          </a:bodyPr>
          <a:lstStyle>
            <a:lvl1pPr marL="0" indent="0">
              <a:buNone/>
              <a:defRPr sz="1800" b="1" i="1">
                <a:latin typeface="Times"/>
                <a:cs typeface="Tim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88018174"/>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2" name="Group 11"/>
          <p:cNvGrpSpPr/>
          <p:nvPr userDrawn="1"/>
        </p:nvGrpSpPr>
        <p:grpSpPr>
          <a:xfrm>
            <a:off x="0" y="-1"/>
            <a:ext cx="9144000" cy="6055895"/>
            <a:chOff x="0" y="-1"/>
            <a:chExt cx="9144000" cy="6055895"/>
          </a:xfrm>
        </p:grpSpPr>
        <p:pic>
          <p:nvPicPr>
            <p:cNvPr id="3" name="Picture 2"/>
            <p:cNvPicPr>
              <a:picLocks noChangeAspect="1"/>
            </p:cNvPicPr>
            <p:nvPr userDrawn="1"/>
          </p:nvPicPr>
          <p:blipFill>
            <a:blip r:embed="rId2"/>
            <a:stretch>
              <a:fillRect/>
            </a:stretch>
          </p:blipFill>
          <p:spPr>
            <a:xfrm>
              <a:off x="0" y="-1"/>
              <a:ext cx="9144000" cy="6055895"/>
            </a:xfrm>
            <a:prstGeom prst="rect">
              <a:avLst/>
            </a:prstGeom>
          </p:spPr>
        </p:pic>
        <p:pic>
          <p:nvPicPr>
            <p:cNvPr id="4" name="Picture 3"/>
            <p:cNvPicPr>
              <a:picLocks noChangeAspect="1"/>
            </p:cNvPicPr>
            <p:nvPr userDrawn="1"/>
          </p:nvPicPr>
          <p:blipFill>
            <a:blip r:embed="rId3"/>
            <a:stretch>
              <a:fillRect/>
            </a:stretch>
          </p:blipFill>
          <p:spPr>
            <a:xfrm>
              <a:off x="0" y="5416215"/>
              <a:ext cx="9144000" cy="311727"/>
            </a:xfrm>
            <a:prstGeom prst="rect">
              <a:avLst/>
            </a:prstGeom>
          </p:spPr>
        </p:pic>
      </p:grpSp>
      <p:sp>
        <p:nvSpPr>
          <p:cNvPr id="13" name="Title 1"/>
          <p:cNvSpPr>
            <a:spLocks noGrp="1"/>
          </p:cNvSpPr>
          <p:nvPr>
            <p:ph type="title" hasCustomPrompt="1"/>
          </p:nvPr>
        </p:nvSpPr>
        <p:spPr>
          <a:xfrm>
            <a:off x="722313" y="2164264"/>
            <a:ext cx="7772400" cy="889502"/>
          </a:xfrm>
          <a:prstGeom prst="rect">
            <a:avLst/>
          </a:prstGeom>
        </p:spPr>
        <p:txBody>
          <a:bodyPr anchor="t"/>
          <a:lstStyle>
            <a:lvl1pPr algn="ctr">
              <a:defRPr sz="4000" b="1" cap="none"/>
            </a:lvl1pPr>
          </a:lstStyle>
          <a:p>
            <a:r>
              <a:rPr lang="en-US" dirty="0"/>
              <a:t>Click To Edit Master Title Style</a:t>
            </a:r>
          </a:p>
        </p:txBody>
      </p:sp>
      <p:sp>
        <p:nvSpPr>
          <p:cNvPr id="14" name="Text Placeholder 2"/>
          <p:cNvSpPr>
            <a:spLocks noGrp="1"/>
          </p:cNvSpPr>
          <p:nvPr>
            <p:ph type="body" idx="1"/>
          </p:nvPr>
        </p:nvSpPr>
        <p:spPr>
          <a:xfrm>
            <a:off x="722313" y="3027029"/>
            <a:ext cx="7772400" cy="1500187"/>
          </a:xfrm>
          <a:prstGeom prst="rect">
            <a:avLst/>
          </a:prstGeom>
        </p:spPr>
        <p:txBody>
          <a:bodyPr anchor="t" anchorCtr="0">
            <a:normAutofit/>
          </a:bodyPr>
          <a:lstStyle>
            <a:lvl1pPr marL="0" indent="0" algn="ctr">
              <a:buNone/>
              <a:defRPr sz="2800" b="0" i="1">
                <a:solidFill>
                  <a:schemeClr val="tx1">
                    <a:lumMod val="50000"/>
                    <a:lumOff val="50000"/>
                  </a:schemeClr>
                </a:solidFill>
                <a:latin typeface="Times"/>
                <a:cs typeface="Time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81965216"/>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9873"/>
          </a:xfrm>
        </p:spPr>
        <p:txBody>
          <a:bodyPr/>
          <a:lstStyle/>
          <a:p>
            <a:r>
              <a:rPr lang="en-US" dirty="0"/>
              <a:t>Click to edit Master title style</a:t>
            </a:r>
          </a:p>
        </p:txBody>
      </p:sp>
      <p:sp>
        <p:nvSpPr>
          <p:cNvPr id="5" name="Text Placeholder 8"/>
          <p:cNvSpPr>
            <a:spLocks noGrp="1"/>
          </p:cNvSpPr>
          <p:nvPr>
            <p:ph idx="1"/>
          </p:nvPr>
        </p:nvSpPr>
        <p:spPr>
          <a:xfrm>
            <a:off x="457200" y="1550665"/>
            <a:ext cx="8229600" cy="45754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139691"/>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50665"/>
            <a:ext cx="8229600" cy="433388"/>
          </a:xfrm>
        </p:spPr>
        <p:txBody>
          <a:bodyPr>
            <a:noAutofit/>
          </a:bodyPr>
          <a:lstStyle>
            <a:lvl1pPr marL="0" indent="0">
              <a:buNone/>
              <a:defRPr sz="2400" b="1">
                <a:solidFill>
                  <a:srgbClr val="3165CA"/>
                </a:solidFill>
              </a:defRPr>
            </a:lvl1pPr>
          </a:lstStyle>
          <a:p>
            <a:pPr lvl="0"/>
            <a:r>
              <a:rPr lang="en-US" dirty="0"/>
              <a:t>Click to edit Master text styles</a:t>
            </a:r>
          </a:p>
        </p:txBody>
      </p:sp>
      <p:sp>
        <p:nvSpPr>
          <p:cNvPr id="7" name="Text Placeholder 3"/>
          <p:cNvSpPr>
            <a:spLocks noGrp="1"/>
          </p:cNvSpPr>
          <p:nvPr>
            <p:ph type="body" sz="quarter" idx="11"/>
          </p:nvPr>
        </p:nvSpPr>
        <p:spPr>
          <a:xfrm>
            <a:off x="457200" y="1984053"/>
            <a:ext cx="8229600" cy="3608830"/>
          </a:xfrm>
        </p:spPr>
        <p:txBody>
          <a:bodyPr>
            <a:norm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91229592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3115"/>
            <a:ext cx="4038600" cy="4312321"/>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3115"/>
            <a:ext cx="4038600" cy="4312321"/>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19644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5" name="Text Placeholder 2"/>
          <p:cNvSpPr>
            <a:spLocks noGrp="1"/>
          </p:cNvSpPr>
          <p:nvPr>
            <p:ph type="body" idx="10"/>
          </p:nvPr>
        </p:nvSpPr>
        <p:spPr>
          <a:xfrm>
            <a:off x="457200" y="1694384"/>
            <a:ext cx="4040188" cy="458663"/>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3"/>
          <p:cNvSpPr>
            <a:spLocks noGrp="1"/>
          </p:cNvSpPr>
          <p:nvPr>
            <p:ph sz="half" idx="11"/>
          </p:nvPr>
        </p:nvSpPr>
        <p:spPr>
          <a:xfrm>
            <a:off x="457200" y="2153048"/>
            <a:ext cx="4040188" cy="3320788"/>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p:nvPr>
        </p:nvSpPr>
        <p:spPr>
          <a:xfrm>
            <a:off x="4645025" y="1694384"/>
            <a:ext cx="4041775" cy="458663"/>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4"/>
          </p:nvPr>
        </p:nvSpPr>
        <p:spPr>
          <a:xfrm>
            <a:off x="4645025" y="2153048"/>
            <a:ext cx="4041775" cy="3320788"/>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420663"/>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1917340"/>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401"/>
            <a:ext cx="5111750" cy="4146550"/>
          </a:xfrm>
          <a:prstGeom prst="rect">
            <a:avLst/>
          </a:prstGeo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457200" y="1676401"/>
            <a:ext cx="3008313" cy="4146550"/>
          </a:xfrm>
          <a:prstGeom prst="rect">
            <a:avLst/>
          </a:prstGeom>
        </p:spPr>
        <p:txBody>
          <a:bodyPr>
            <a:normAutofit/>
          </a:bodyPr>
          <a:lstStyle>
            <a:lvl1pPr marL="0" indent="0">
              <a:buNone/>
              <a:defRPr sz="1800" b="1" i="1">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0513676"/>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1719219" y="1761447"/>
            <a:ext cx="5607016" cy="4005012"/>
          </a:xfrm>
        </p:spPr>
        <p:txBody>
          <a:bodyPr/>
          <a:lstStyle/>
          <a:p>
            <a:endParaRPr lang="en-US" dirty="0"/>
          </a:p>
        </p:txBody>
      </p:sp>
      <p:sp>
        <p:nvSpPr>
          <p:cNvPr id="6" name="Text Placeholder 5"/>
          <p:cNvSpPr>
            <a:spLocks noGrp="1"/>
          </p:cNvSpPr>
          <p:nvPr>
            <p:ph type="body" sz="quarter" idx="11"/>
          </p:nvPr>
        </p:nvSpPr>
        <p:spPr>
          <a:xfrm>
            <a:off x="1719218" y="5766459"/>
            <a:ext cx="5607017" cy="383516"/>
          </a:xfrm>
        </p:spPr>
        <p:txBody>
          <a:bodyPr>
            <a:normAutofit/>
          </a:bodyPr>
          <a:lstStyle>
            <a:lvl1pPr marL="0" indent="0">
              <a:buNone/>
              <a:defRPr sz="1800" b="1" i="1">
                <a:latin typeface="Times"/>
                <a:cs typeface="Time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81120049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2"/>
          <a:stretch>
            <a:fillRect/>
          </a:stretch>
        </p:blipFill>
        <p:spPr>
          <a:xfrm>
            <a:off x="0" y="0"/>
            <a:ext cx="9144000" cy="1371600"/>
          </a:xfrm>
          <a:prstGeom prst="rect">
            <a:avLst/>
          </a:prstGeom>
        </p:spPr>
      </p:pic>
      <p:sp>
        <p:nvSpPr>
          <p:cNvPr id="5" name="Text Box 7"/>
          <p:cNvSpPr txBox="1">
            <a:spLocks noChangeArrowheads="1"/>
          </p:cNvSpPr>
          <p:nvPr userDrawn="1"/>
        </p:nvSpPr>
        <p:spPr bwMode="auto">
          <a:xfrm>
            <a:off x="8619744" y="6369378"/>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900" dirty="0"/>
              <a:t> </a:t>
            </a:r>
            <a:fld id="{49D82643-939B-42E2-B17B-D7BFB98B3CE5}" type="slidenum">
              <a:rPr lang="en-US" altLang="en-US" sz="900"/>
              <a:pPr algn="ctr">
                <a:spcBef>
                  <a:spcPct val="50000"/>
                </a:spcBef>
              </a:pPr>
              <a:t>‹#›</a:t>
            </a:fld>
            <a:endParaRPr lang="en-US" altLang="en-US" sz="900" dirty="0"/>
          </a:p>
        </p:txBody>
      </p:sp>
      <p:pic>
        <p:nvPicPr>
          <p:cNvPr id="2" name="Picture 1"/>
          <p:cNvPicPr>
            <a:picLocks noChangeAspect="1"/>
          </p:cNvPicPr>
          <p:nvPr userDrawn="1"/>
        </p:nvPicPr>
        <p:blipFill>
          <a:blip r:embed="rId13"/>
          <a:stretch>
            <a:fillRect/>
          </a:stretch>
        </p:blipFill>
        <p:spPr>
          <a:xfrm>
            <a:off x="393700" y="6109697"/>
            <a:ext cx="8348751" cy="566947"/>
          </a:xfrm>
          <a:prstGeom prst="rect">
            <a:avLst/>
          </a:prstGeom>
        </p:spPr>
      </p:pic>
      <p:pic>
        <p:nvPicPr>
          <p:cNvPr id="3" name="Picture 2"/>
          <p:cNvPicPr>
            <a:picLocks noChangeAspect="1"/>
          </p:cNvPicPr>
          <p:nvPr userDrawn="1"/>
        </p:nvPicPr>
        <p:blipFill>
          <a:blip r:embed="rId14"/>
          <a:stretch>
            <a:fillRect/>
          </a:stretch>
        </p:blipFill>
        <p:spPr>
          <a:xfrm>
            <a:off x="0" y="1059873"/>
            <a:ext cx="9144000" cy="311727"/>
          </a:xfrm>
          <a:prstGeom prst="rect">
            <a:avLst/>
          </a:prstGeom>
        </p:spPr>
      </p:pic>
      <p:sp>
        <p:nvSpPr>
          <p:cNvPr id="4" name="Title Placeholder 3"/>
          <p:cNvSpPr>
            <a:spLocks noGrp="1"/>
          </p:cNvSpPr>
          <p:nvPr>
            <p:ph type="title"/>
          </p:nvPr>
        </p:nvSpPr>
        <p:spPr>
          <a:xfrm>
            <a:off x="457200" y="0"/>
            <a:ext cx="8229600" cy="105987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idx="1"/>
          </p:nvPr>
        </p:nvSpPr>
        <p:spPr>
          <a:xfrm>
            <a:off x="457200" y="1550665"/>
            <a:ext cx="8229600" cy="45754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413612"/>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5" r:id="rId4"/>
    <p:sldLayoutId id="2147483674" r:id="rId5"/>
    <p:sldLayoutId id="2147483676" r:id="rId6"/>
    <p:sldLayoutId id="2147483677" r:id="rId7"/>
    <p:sldLayoutId id="2147483668" r:id="rId8"/>
    <p:sldLayoutId id="2147483678" r:id="rId9"/>
    <p:sldLayoutId id="2147483679" r:id="rId10"/>
  </p:sldLayoutIdLst>
  <p:transition>
    <p:cut/>
  </p:transition>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A1E3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oo.gl/gxCHd7"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vrobotics.com/content/docs/REV-31-1153-GS.pdf" TargetMode="External"/><Relationship Id="rId2" Type="http://schemas.openxmlformats.org/officeDocument/2006/relationships/hyperlink" Target="http://www.revrobotics.com/rev-31-1389/" TargetMode="Externa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ndymark.com/category-s/508.htm" TargetMode="External"/><Relationship Id="rId2" Type="http://schemas.openxmlformats.org/officeDocument/2006/relationships/hyperlink" Target="http://ftckickoff.allendalerobotics.com/wp-content/uploads/2017/09/2017-Allendale-Robotics-FTC-Components-and-Tips.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75.jpe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68.png"/><Relationship Id="rId9" Type="http://schemas.openxmlformats.org/officeDocument/2006/relationships/image" Target="../media/image7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revrobotics.com/content/docs/REV-31-1153-GS.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mike@sonnier.na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ftcforum.usfirst.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0" dirty="0"/>
              <a:t>FTC Robot Parts, Do &amp; DON’Ts</a:t>
            </a:r>
            <a:br>
              <a:rPr lang="en-US" sz="2400" b="0" dirty="0"/>
            </a:br>
            <a:r>
              <a:rPr lang="en-US" sz="2400" b="0" dirty="0"/>
              <a:t>Mike Sonnier	</a:t>
            </a:r>
            <a:br>
              <a:rPr lang="en-US" sz="2400" b="0" dirty="0"/>
            </a:br>
            <a:r>
              <a:rPr lang="en-US" sz="2400" b="0" dirty="0"/>
              <a:t>mike@sonnier.name</a:t>
            </a:r>
            <a:br>
              <a:rPr lang="en-US" sz="2400" b="0" dirty="0"/>
            </a:br>
            <a:r>
              <a:rPr lang="en-US" sz="2400" b="0" dirty="0"/>
              <a:t>September 2018</a:t>
            </a:r>
            <a:endParaRPr lang="en-US" b="0" dirty="0"/>
          </a:p>
        </p:txBody>
      </p:sp>
    </p:spTree>
    <p:extLst>
      <p:ext uri="{BB962C8B-B14F-4D97-AF65-F5344CB8AC3E}">
        <p14:creationId xmlns:p14="http://schemas.microsoft.com/office/powerpoint/2010/main" val="1102000667"/>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B835-CA4E-4721-B42C-6ABB72701FD2}"/>
              </a:ext>
            </a:extLst>
          </p:cNvPr>
          <p:cNvSpPr>
            <a:spLocks noGrp="1"/>
          </p:cNvSpPr>
          <p:nvPr>
            <p:ph type="title"/>
          </p:nvPr>
        </p:nvSpPr>
        <p:spPr/>
        <p:txBody>
          <a:bodyPr/>
          <a:lstStyle/>
          <a:p>
            <a:r>
              <a:rPr lang="en-US" dirty="0"/>
              <a:t>COTS Examples</a:t>
            </a:r>
          </a:p>
        </p:txBody>
      </p:sp>
      <p:pic>
        <p:nvPicPr>
          <p:cNvPr id="4098" name="Picture 2" descr="http://cdn3.volusion.com/vyfsn.knvgw/v/vspfiles/photos/am-2877-2.jpg?1442240393">
            <a:extLst>
              <a:ext uri="{FF2B5EF4-FFF2-40B4-BE49-F238E27FC236}">
                <a16:creationId xmlns:a16="http://schemas.microsoft.com/office/drawing/2014/main" id="{6E613E0D-25C0-4314-98D8-254D6246B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27" y="1974203"/>
            <a:ext cx="1094994" cy="10949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3.volusion.com/vyfsn.knvgw/v/vspfiles/photos/am-3450-2.jpg?1496928748">
            <a:extLst>
              <a:ext uri="{FF2B5EF4-FFF2-40B4-BE49-F238E27FC236}">
                <a16:creationId xmlns:a16="http://schemas.microsoft.com/office/drawing/2014/main" id="{425ED427-98A0-4D37-B975-267408D5C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870" y="1803464"/>
            <a:ext cx="1768316" cy="1768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E2FAA37-8901-46F3-A75F-AF4276E40304}"/>
              </a:ext>
            </a:extLst>
          </p:cNvPr>
          <p:cNvPicPr>
            <a:picLocks noChangeAspect="1"/>
          </p:cNvPicPr>
          <p:nvPr/>
        </p:nvPicPr>
        <p:blipFill>
          <a:blip r:embed="rId4"/>
          <a:stretch>
            <a:fillRect/>
          </a:stretch>
        </p:blipFill>
        <p:spPr>
          <a:xfrm>
            <a:off x="662084" y="2857763"/>
            <a:ext cx="1559242" cy="1335308"/>
          </a:xfrm>
          <a:prstGeom prst="rect">
            <a:avLst/>
          </a:prstGeom>
        </p:spPr>
      </p:pic>
      <p:sp>
        <p:nvSpPr>
          <p:cNvPr id="4" name="TextBox 3">
            <a:extLst>
              <a:ext uri="{FF2B5EF4-FFF2-40B4-BE49-F238E27FC236}">
                <a16:creationId xmlns:a16="http://schemas.microsoft.com/office/drawing/2014/main" id="{2DC4C968-52CE-419D-8AF2-28E51B4A06C3}"/>
              </a:ext>
            </a:extLst>
          </p:cNvPr>
          <p:cNvSpPr txBox="1"/>
          <p:nvPr/>
        </p:nvSpPr>
        <p:spPr>
          <a:xfrm>
            <a:off x="647796" y="1529882"/>
            <a:ext cx="3081528" cy="369332"/>
          </a:xfrm>
          <a:prstGeom prst="rect">
            <a:avLst/>
          </a:prstGeom>
          <a:noFill/>
        </p:spPr>
        <p:txBody>
          <a:bodyPr wrap="square" rtlCol="0">
            <a:spAutoFit/>
          </a:bodyPr>
          <a:lstStyle/>
          <a:p>
            <a:r>
              <a:rPr lang="en-US" dirty="0"/>
              <a:t>Single Speed Gearboxes</a:t>
            </a:r>
          </a:p>
        </p:txBody>
      </p:sp>
      <p:pic>
        <p:nvPicPr>
          <p:cNvPr id="5" name="Picture 4">
            <a:extLst>
              <a:ext uri="{FF2B5EF4-FFF2-40B4-BE49-F238E27FC236}">
                <a16:creationId xmlns:a16="http://schemas.microsoft.com/office/drawing/2014/main" id="{B157B9D0-2F14-46A4-BC1B-3ADD829CC9DC}"/>
              </a:ext>
            </a:extLst>
          </p:cNvPr>
          <p:cNvPicPr>
            <a:picLocks noChangeAspect="1"/>
          </p:cNvPicPr>
          <p:nvPr/>
        </p:nvPicPr>
        <p:blipFill>
          <a:blip r:embed="rId5"/>
          <a:stretch>
            <a:fillRect/>
          </a:stretch>
        </p:blipFill>
        <p:spPr>
          <a:xfrm>
            <a:off x="5367816" y="2026646"/>
            <a:ext cx="1422750" cy="1321951"/>
          </a:xfrm>
          <a:prstGeom prst="rect">
            <a:avLst/>
          </a:prstGeom>
        </p:spPr>
      </p:pic>
      <p:pic>
        <p:nvPicPr>
          <p:cNvPr id="4102" name="Picture 6" descr="Image result for drawer slides">
            <a:extLst>
              <a:ext uri="{FF2B5EF4-FFF2-40B4-BE49-F238E27FC236}">
                <a16:creationId xmlns:a16="http://schemas.microsoft.com/office/drawing/2014/main" id="{C05C6FD3-956D-42AA-841B-1EE127A55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722" y="1835932"/>
            <a:ext cx="2096262" cy="17468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BF23FE-585A-401A-B7DA-E6B440837456}"/>
              </a:ext>
            </a:extLst>
          </p:cNvPr>
          <p:cNvSpPr txBox="1"/>
          <p:nvPr/>
        </p:nvSpPr>
        <p:spPr>
          <a:xfrm>
            <a:off x="5414678" y="1514952"/>
            <a:ext cx="3519010" cy="369332"/>
          </a:xfrm>
          <a:prstGeom prst="rect">
            <a:avLst/>
          </a:prstGeom>
          <a:noFill/>
        </p:spPr>
        <p:txBody>
          <a:bodyPr wrap="square" rtlCol="0">
            <a:spAutoFit/>
          </a:bodyPr>
          <a:lstStyle/>
          <a:p>
            <a:r>
              <a:rPr lang="en-US" dirty="0"/>
              <a:t>Linear Slide Kit / Drawer Slides</a:t>
            </a:r>
          </a:p>
        </p:txBody>
      </p:sp>
      <p:pic>
        <p:nvPicPr>
          <p:cNvPr id="4104" name="Picture 8" descr="Image result for lead screw">
            <a:extLst>
              <a:ext uri="{FF2B5EF4-FFF2-40B4-BE49-F238E27FC236}">
                <a16:creationId xmlns:a16="http://schemas.microsoft.com/office/drawing/2014/main" id="{DEAD13DA-BEE9-4E0C-BE2B-9EC2E3A83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148" y="4927060"/>
            <a:ext cx="1188722" cy="11887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7597E8-0692-4392-99BD-E0493BEEE173}"/>
              </a:ext>
            </a:extLst>
          </p:cNvPr>
          <p:cNvSpPr txBox="1"/>
          <p:nvPr/>
        </p:nvSpPr>
        <p:spPr>
          <a:xfrm>
            <a:off x="247127" y="4424477"/>
            <a:ext cx="3081528" cy="369332"/>
          </a:xfrm>
          <a:prstGeom prst="rect">
            <a:avLst/>
          </a:prstGeom>
          <a:noFill/>
        </p:spPr>
        <p:txBody>
          <a:bodyPr wrap="square" rtlCol="0">
            <a:spAutoFit/>
          </a:bodyPr>
          <a:lstStyle/>
          <a:p>
            <a:r>
              <a:rPr lang="en-US" dirty="0"/>
              <a:t>Lead Screw &amp; Nut</a:t>
            </a:r>
          </a:p>
        </p:txBody>
      </p:sp>
      <p:pic>
        <p:nvPicPr>
          <p:cNvPr id="4106" name="Picture 10" descr="Image result for springs">
            <a:extLst>
              <a:ext uri="{FF2B5EF4-FFF2-40B4-BE49-F238E27FC236}">
                <a16:creationId xmlns:a16="http://schemas.microsoft.com/office/drawing/2014/main" id="{0FC77877-415D-42A9-8664-C2652F85A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3514" y="3834679"/>
            <a:ext cx="2446703" cy="137287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constant force spring">
            <a:extLst>
              <a:ext uri="{FF2B5EF4-FFF2-40B4-BE49-F238E27FC236}">
                <a16:creationId xmlns:a16="http://schemas.microsoft.com/office/drawing/2014/main" id="{FDF6FB08-87A3-4FE0-B3BA-ACA64843DC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8395" y="5398357"/>
            <a:ext cx="1230237" cy="82015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rubber tubing">
            <a:extLst>
              <a:ext uri="{FF2B5EF4-FFF2-40B4-BE49-F238E27FC236}">
                <a16:creationId xmlns:a16="http://schemas.microsoft.com/office/drawing/2014/main" id="{FC2FBED0-38BE-4574-A947-E09E564B1A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6178" y="5298992"/>
            <a:ext cx="944388" cy="94438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rubber band">
            <a:extLst>
              <a:ext uri="{FF2B5EF4-FFF2-40B4-BE49-F238E27FC236}">
                <a16:creationId xmlns:a16="http://schemas.microsoft.com/office/drawing/2014/main" id="{1F47D3F6-A1AE-4504-8DA2-DEED6140AC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9722" y="5343048"/>
            <a:ext cx="1412278" cy="78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54701"/>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B835-CA4E-4721-B42C-6ABB72701FD2}"/>
              </a:ext>
            </a:extLst>
          </p:cNvPr>
          <p:cNvSpPr>
            <a:spLocks noGrp="1"/>
          </p:cNvSpPr>
          <p:nvPr>
            <p:ph type="title"/>
          </p:nvPr>
        </p:nvSpPr>
        <p:spPr/>
        <p:txBody>
          <a:bodyPr/>
          <a:lstStyle/>
          <a:p>
            <a:r>
              <a:rPr lang="en-US" dirty="0"/>
              <a:t>COTS Example No Nos</a:t>
            </a:r>
          </a:p>
        </p:txBody>
      </p:sp>
      <p:pic>
        <p:nvPicPr>
          <p:cNvPr id="5122" name="Picture 2" descr="Compatible with standard size Hitec or Futaba servos (sold separately)">
            <a:extLst>
              <a:ext uri="{FF2B5EF4-FFF2-40B4-BE49-F238E27FC236}">
                <a16:creationId xmlns:a16="http://schemas.microsoft.com/office/drawing/2014/main" id="{6EE92885-E009-429A-A74C-9562F36B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67" y="2525961"/>
            <a:ext cx="1284961" cy="821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C3387A-EB17-4404-9781-F4729003A0CB}"/>
              </a:ext>
            </a:extLst>
          </p:cNvPr>
          <p:cNvSpPr txBox="1"/>
          <p:nvPr/>
        </p:nvSpPr>
        <p:spPr>
          <a:xfrm>
            <a:off x="457200" y="1627632"/>
            <a:ext cx="2596896" cy="646331"/>
          </a:xfrm>
          <a:prstGeom prst="rect">
            <a:avLst/>
          </a:prstGeom>
          <a:noFill/>
        </p:spPr>
        <p:txBody>
          <a:bodyPr wrap="square" rtlCol="0">
            <a:spAutoFit/>
          </a:bodyPr>
          <a:lstStyle/>
          <a:p>
            <a:r>
              <a:rPr lang="en-US" dirty="0"/>
              <a:t>Gripper Kit (more than 1 degree of freedom)</a:t>
            </a:r>
          </a:p>
        </p:txBody>
      </p:sp>
      <p:pic>
        <p:nvPicPr>
          <p:cNvPr id="5124" name="Picture 4" descr="Great starting platform for off-road robotics">
            <a:extLst>
              <a:ext uri="{FF2B5EF4-FFF2-40B4-BE49-F238E27FC236}">
                <a16:creationId xmlns:a16="http://schemas.microsoft.com/office/drawing/2014/main" id="{53007435-6DDA-41D5-A098-1FC9433E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680" y="3165348"/>
            <a:ext cx="2826639" cy="18069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150B836-DCDA-4193-8DF1-42FF58849195}"/>
              </a:ext>
            </a:extLst>
          </p:cNvPr>
          <p:cNvSpPr txBox="1"/>
          <p:nvPr/>
        </p:nvSpPr>
        <p:spPr>
          <a:xfrm>
            <a:off x="3054096" y="2242018"/>
            <a:ext cx="2711768" cy="923330"/>
          </a:xfrm>
          <a:prstGeom prst="rect">
            <a:avLst/>
          </a:prstGeom>
          <a:noFill/>
        </p:spPr>
        <p:txBody>
          <a:bodyPr wrap="square" rtlCol="0">
            <a:spAutoFit/>
          </a:bodyPr>
          <a:lstStyle/>
          <a:p>
            <a:r>
              <a:rPr lang="en-US" dirty="0"/>
              <a:t>Articulated Drive Train (more than 1 degree of freedom)</a:t>
            </a:r>
          </a:p>
        </p:txBody>
      </p:sp>
      <p:pic>
        <p:nvPicPr>
          <p:cNvPr id="5126" name="Picture 6" descr="Image result for air shocks">
            <a:extLst>
              <a:ext uri="{FF2B5EF4-FFF2-40B4-BE49-F238E27FC236}">
                <a16:creationId xmlns:a16="http://schemas.microsoft.com/office/drawing/2014/main" id="{C48F4CD8-5C0E-402E-A136-33BDDD869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568" y="4534148"/>
            <a:ext cx="1698878" cy="17228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DB156B0-146D-4AD9-9D74-9E477E16C365}"/>
              </a:ext>
            </a:extLst>
          </p:cNvPr>
          <p:cNvSpPr txBox="1"/>
          <p:nvPr/>
        </p:nvSpPr>
        <p:spPr>
          <a:xfrm>
            <a:off x="6432232" y="3745674"/>
            <a:ext cx="2711768" cy="646331"/>
          </a:xfrm>
          <a:prstGeom prst="rect">
            <a:avLst/>
          </a:prstGeom>
          <a:noFill/>
        </p:spPr>
        <p:txBody>
          <a:bodyPr wrap="square" rtlCol="0">
            <a:spAutoFit/>
          </a:bodyPr>
          <a:lstStyle/>
          <a:p>
            <a:r>
              <a:rPr lang="en-US" dirty="0"/>
              <a:t>Air Shocks (Stored Compressed Air)</a:t>
            </a:r>
          </a:p>
        </p:txBody>
      </p:sp>
      <p:pic>
        <p:nvPicPr>
          <p:cNvPr id="5128" name="Picture 8" descr="Image result for no circle">
            <a:extLst>
              <a:ext uri="{FF2B5EF4-FFF2-40B4-BE49-F238E27FC236}">
                <a16:creationId xmlns:a16="http://schemas.microsoft.com/office/drawing/2014/main" id="{BE7A28BD-DC02-4DE5-9473-2340975D8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633" y="2126355"/>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Image result for no circle">
            <a:extLst>
              <a:ext uri="{FF2B5EF4-FFF2-40B4-BE49-F238E27FC236}">
                <a16:creationId xmlns:a16="http://schemas.microsoft.com/office/drawing/2014/main" id="{4B029BA6-53A4-4C4D-98F3-AB91C2EEE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597" y="3165348"/>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no circle">
            <a:extLst>
              <a:ext uri="{FF2B5EF4-FFF2-40B4-BE49-F238E27FC236}">
                <a16:creationId xmlns:a16="http://schemas.microsoft.com/office/drawing/2014/main" id="{29464718-B0F1-4615-A29C-3CCF015D1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966" y="4469517"/>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7086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B835-CA4E-4721-B42C-6ABB72701FD2}"/>
              </a:ext>
            </a:extLst>
          </p:cNvPr>
          <p:cNvSpPr>
            <a:spLocks noGrp="1"/>
          </p:cNvSpPr>
          <p:nvPr>
            <p:ph type="title"/>
          </p:nvPr>
        </p:nvSpPr>
        <p:spPr/>
        <p:txBody>
          <a:bodyPr/>
          <a:lstStyle/>
          <a:p>
            <a:r>
              <a:rPr lang="en-US" dirty="0"/>
              <a:t>COTS Allowed Drive Chassis Kits</a:t>
            </a:r>
          </a:p>
        </p:txBody>
      </p:sp>
      <p:pic>
        <p:nvPicPr>
          <p:cNvPr id="4" name="Picture 3">
            <a:extLst>
              <a:ext uri="{FF2B5EF4-FFF2-40B4-BE49-F238E27FC236}">
                <a16:creationId xmlns:a16="http://schemas.microsoft.com/office/drawing/2014/main" id="{3BF584D3-ED47-4802-8776-AA9EBE160BC8}"/>
              </a:ext>
            </a:extLst>
          </p:cNvPr>
          <p:cNvPicPr>
            <a:picLocks noChangeAspect="1"/>
          </p:cNvPicPr>
          <p:nvPr/>
        </p:nvPicPr>
        <p:blipFill>
          <a:blip r:embed="rId2"/>
          <a:stretch>
            <a:fillRect/>
          </a:stretch>
        </p:blipFill>
        <p:spPr>
          <a:xfrm>
            <a:off x="157027" y="1806348"/>
            <a:ext cx="2506714" cy="2495687"/>
          </a:xfrm>
          <a:prstGeom prst="rect">
            <a:avLst/>
          </a:prstGeom>
        </p:spPr>
      </p:pic>
      <p:pic>
        <p:nvPicPr>
          <p:cNvPr id="5" name="Picture 4">
            <a:extLst>
              <a:ext uri="{FF2B5EF4-FFF2-40B4-BE49-F238E27FC236}">
                <a16:creationId xmlns:a16="http://schemas.microsoft.com/office/drawing/2014/main" id="{22060BD0-9C87-48D4-A58D-8BE6F353DDB4}"/>
              </a:ext>
            </a:extLst>
          </p:cNvPr>
          <p:cNvPicPr>
            <a:picLocks noChangeAspect="1"/>
          </p:cNvPicPr>
          <p:nvPr/>
        </p:nvPicPr>
        <p:blipFill>
          <a:blip r:embed="rId3"/>
          <a:stretch>
            <a:fillRect/>
          </a:stretch>
        </p:blipFill>
        <p:spPr>
          <a:xfrm>
            <a:off x="366716" y="4482465"/>
            <a:ext cx="2087336" cy="427407"/>
          </a:xfrm>
          <a:prstGeom prst="rect">
            <a:avLst/>
          </a:prstGeom>
        </p:spPr>
      </p:pic>
      <p:sp>
        <p:nvSpPr>
          <p:cNvPr id="7" name="TextBox 6">
            <a:extLst>
              <a:ext uri="{FF2B5EF4-FFF2-40B4-BE49-F238E27FC236}">
                <a16:creationId xmlns:a16="http://schemas.microsoft.com/office/drawing/2014/main" id="{CA7218C6-C785-4F57-A0DD-33FC5631E0DE}"/>
              </a:ext>
            </a:extLst>
          </p:cNvPr>
          <p:cNvSpPr txBox="1"/>
          <p:nvPr/>
        </p:nvSpPr>
        <p:spPr>
          <a:xfrm>
            <a:off x="526942" y="4919691"/>
            <a:ext cx="1766884" cy="369332"/>
          </a:xfrm>
          <a:prstGeom prst="rect">
            <a:avLst/>
          </a:prstGeom>
          <a:noFill/>
        </p:spPr>
        <p:txBody>
          <a:bodyPr wrap="square" rtlCol="0">
            <a:spAutoFit/>
          </a:bodyPr>
          <a:lstStyle/>
          <a:p>
            <a:pPr algn="ctr"/>
            <a:r>
              <a:rPr lang="en-US" dirty="0" err="1"/>
              <a:t>TileRunner</a:t>
            </a:r>
            <a:endParaRPr lang="en-US" dirty="0"/>
          </a:p>
        </p:txBody>
      </p:sp>
      <p:pic>
        <p:nvPicPr>
          <p:cNvPr id="8" name="Picture 7">
            <a:extLst>
              <a:ext uri="{FF2B5EF4-FFF2-40B4-BE49-F238E27FC236}">
                <a16:creationId xmlns:a16="http://schemas.microsoft.com/office/drawing/2014/main" id="{BD24F497-657C-4CDB-A19E-8946B1CB2DA2}"/>
              </a:ext>
            </a:extLst>
          </p:cNvPr>
          <p:cNvPicPr>
            <a:picLocks noChangeAspect="1"/>
          </p:cNvPicPr>
          <p:nvPr/>
        </p:nvPicPr>
        <p:blipFill>
          <a:blip r:embed="rId4"/>
          <a:stretch>
            <a:fillRect/>
          </a:stretch>
        </p:blipFill>
        <p:spPr>
          <a:xfrm>
            <a:off x="3091271" y="1806349"/>
            <a:ext cx="2418984" cy="1622652"/>
          </a:xfrm>
          <a:prstGeom prst="rect">
            <a:avLst/>
          </a:prstGeom>
        </p:spPr>
      </p:pic>
      <p:pic>
        <p:nvPicPr>
          <p:cNvPr id="9" name="Picture 8">
            <a:extLst>
              <a:ext uri="{FF2B5EF4-FFF2-40B4-BE49-F238E27FC236}">
                <a16:creationId xmlns:a16="http://schemas.microsoft.com/office/drawing/2014/main" id="{0BC92EBB-5421-43A0-B45B-A2D31FCA39BD}"/>
              </a:ext>
            </a:extLst>
          </p:cNvPr>
          <p:cNvPicPr>
            <a:picLocks noChangeAspect="1"/>
          </p:cNvPicPr>
          <p:nvPr/>
        </p:nvPicPr>
        <p:blipFill>
          <a:blip r:embed="rId5"/>
          <a:stretch>
            <a:fillRect/>
          </a:stretch>
        </p:blipFill>
        <p:spPr>
          <a:xfrm>
            <a:off x="3352023" y="3666066"/>
            <a:ext cx="1897479" cy="342491"/>
          </a:xfrm>
          <a:prstGeom prst="rect">
            <a:avLst/>
          </a:prstGeom>
        </p:spPr>
      </p:pic>
      <p:pic>
        <p:nvPicPr>
          <p:cNvPr id="10" name="Picture 9">
            <a:extLst>
              <a:ext uri="{FF2B5EF4-FFF2-40B4-BE49-F238E27FC236}">
                <a16:creationId xmlns:a16="http://schemas.microsoft.com/office/drawing/2014/main" id="{CABD2A05-61B7-4935-89C6-17A57D0C4DB4}"/>
              </a:ext>
            </a:extLst>
          </p:cNvPr>
          <p:cNvPicPr>
            <a:picLocks noChangeAspect="1"/>
          </p:cNvPicPr>
          <p:nvPr/>
        </p:nvPicPr>
        <p:blipFill>
          <a:blip r:embed="rId6"/>
          <a:stretch>
            <a:fillRect/>
          </a:stretch>
        </p:blipFill>
        <p:spPr>
          <a:xfrm>
            <a:off x="3113358" y="4008557"/>
            <a:ext cx="2159980" cy="1197502"/>
          </a:xfrm>
          <a:prstGeom prst="rect">
            <a:avLst/>
          </a:prstGeom>
        </p:spPr>
      </p:pic>
      <p:pic>
        <p:nvPicPr>
          <p:cNvPr id="11" name="Picture 10">
            <a:extLst>
              <a:ext uri="{FF2B5EF4-FFF2-40B4-BE49-F238E27FC236}">
                <a16:creationId xmlns:a16="http://schemas.microsoft.com/office/drawing/2014/main" id="{7AFF75DF-7640-4A0E-9004-1C9971FFB231}"/>
              </a:ext>
            </a:extLst>
          </p:cNvPr>
          <p:cNvPicPr>
            <a:picLocks noChangeAspect="1"/>
          </p:cNvPicPr>
          <p:nvPr/>
        </p:nvPicPr>
        <p:blipFill>
          <a:blip r:embed="rId7"/>
          <a:stretch>
            <a:fillRect/>
          </a:stretch>
        </p:blipFill>
        <p:spPr>
          <a:xfrm>
            <a:off x="6131786" y="1806348"/>
            <a:ext cx="2569989" cy="1694498"/>
          </a:xfrm>
          <a:prstGeom prst="rect">
            <a:avLst/>
          </a:prstGeom>
        </p:spPr>
      </p:pic>
      <p:pic>
        <p:nvPicPr>
          <p:cNvPr id="12" name="Picture 11">
            <a:extLst>
              <a:ext uri="{FF2B5EF4-FFF2-40B4-BE49-F238E27FC236}">
                <a16:creationId xmlns:a16="http://schemas.microsoft.com/office/drawing/2014/main" id="{AA94FAB1-C99A-4123-9D93-251DA75EDBA6}"/>
              </a:ext>
            </a:extLst>
          </p:cNvPr>
          <p:cNvPicPr>
            <a:picLocks noChangeAspect="1"/>
          </p:cNvPicPr>
          <p:nvPr/>
        </p:nvPicPr>
        <p:blipFill>
          <a:blip r:embed="rId8"/>
          <a:stretch>
            <a:fillRect/>
          </a:stretch>
        </p:blipFill>
        <p:spPr>
          <a:xfrm>
            <a:off x="6069034" y="3720973"/>
            <a:ext cx="2343150" cy="1209675"/>
          </a:xfrm>
          <a:prstGeom prst="rect">
            <a:avLst/>
          </a:prstGeom>
        </p:spPr>
      </p:pic>
      <p:sp>
        <p:nvSpPr>
          <p:cNvPr id="13" name="TextBox 12">
            <a:extLst>
              <a:ext uri="{FF2B5EF4-FFF2-40B4-BE49-F238E27FC236}">
                <a16:creationId xmlns:a16="http://schemas.microsoft.com/office/drawing/2014/main" id="{FA094EC6-72AA-4AE6-A274-338FAB41D99D}"/>
              </a:ext>
            </a:extLst>
          </p:cNvPr>
          <p:cNvSpPr txBox="1"/>
          <p:nvPr/>
        </p:nvSpPr>
        <p:spPr>
          <a:xfrm>
            <a:off x="6533338" y="4965857"/>
            <a:ext cx="1766884" cy="646331"/>
          </a:xfrm>
          <a:prstGeom prst="rect">
            <a:avLst/>
          </a:prstGeom>
          <a:noFill/>
        </p:spPr>
        <p:txBody>
          <a:bodyPr wrap="square" rtlCol="0">
            <a:spAutoFit/>
          </a:bodyPr>
          <a:lstStyle/>
          <a:p>
            <a:pPr algn="ctr"/>
            <a:r>
              <a:rPr lang="en-US" dirty="0" err="1"/>
              <a:t>VersaChassis</a:t>
            </a:r>
            <a:r>
              <a:rPr lang="en-US" dirty="0"/>
              <a:t> Mini</a:t>
            </a:r>
          </a:p>
        </p:txBody>
      </p:sp>
      <p:sp>
        <p:nvSpPr>
          <p:cNvPr id="14" name="TextBox 13">
            <a:extLst>
              <a:ext uri="{FF2B5EF4-FFF2-40B4-BE49-F238E27FC236}">
                <a16:creationId xmlns:a16="http://schemas.microsoft.com/office/drawing/2014/main" id="{832D28F1-3B52-4ED0-AEA9-91F0BFAAD087}"/>
              </a:ext>
            </a:extLst>
          </p:cNvPr>
          <p:cNvSpPr txBox="1"/>
          <p:nvPr/>
        </p:nvSpPr>
        <p:spPr>
          <a:xfrm>
            <a:off x="6294806" y="5601762"/>
            <a:ext cx="2243947" cy="923330"/>
          </a:xfrm>
          <a:prstGeom prst="rect">
            <a:avLst/>
          </a:prstGeom>
          <a:noFill/>
        </p:spPr>
        <p:txBody>
          <a:bodyPr wrap="square" rtlCol="0">
            <a:spAutoFit/>
          </a:bodyPr>
          <a:lstStyle/>
          <a:p>
            <a:pPr algn="ctr"/>
            <a:r>
              <a:rPr lang="en-US" dirty="0"/>
              <a:t>$300 and up</a:t>
            </a:r>
          </a:p>
          <a:p>
            <a:pPr algn="ctr"/>
            <a:r>
              <a:rPr lang="en-US" dirty="0"/>
              <a:t>Includes gearboxes but no motors.</a:t>
            </a:r>
          </a:p>
        </p:txBody>
      </p:sp>
      <p:sp>
        <p:nvSpPr>
          <p:cNvPr id="15" name="TextBox 14">
            <a:extLst>
              <a:ext uri="{FF2B5EF4-FFF2-40B4-BE49-F238E27FC236}">
                <a16:creationId xmlns:a16="http://schemas.microsoft.com/office/drawing/2014/main" id="{694AC643-CD4F-4134-BB4A-17FEC52B7F80}"/>
              </a:ext>
            </a:extLst>
          </p:cNvPr>
          <p:cNvSpPr txBox="1"/>
          <p:nvPr/>
        </p:nvSpPr>
        <p:spPr>
          <a:xfrm>
            <a:off x="3091271" y="5350482"/>
            <a:ext cx="2243947" cy="1200329"/>
          </a:xfrm>
          <a:prstGeom prst="rect">
            <a:avLst/>
          </a:prstGeom>
          <a:noFill/>
        </p:spPr>
        <p:txBody>
          <a:bodyPr wrap="square" rtlCol="0">
            <a:spAutoFit/>
          </a:bodyPr>
          <a:lstStyle/>
          <a:p>
            <a:pPr algn="ctr"/>
            <a:r>
              <a:rPr lang="en-US" dirty="0"/>
              <a:t>$330 and up</a:t>
            </a:r>
          </a:p>
          <a:p>
            <a:pPr algn="ctr"/>
            <a:r>
              <a:rPr lang="en-US" dirty="0"/>
              <a:t>Kit motors not FTC legal but can use other motors!</a:t>
            </a:r>
          </a:p>
        </p:txBody>
      </p:sp>
      <p:sp>
        <p:nvSpPr>
          <p:cNvPr id="16" name="TextBox 15">
            <a:extLst>
              <a:ext uri="{FF2B5EF4-FFF2-40B4-BE49-F238E27FC236}">
                <a16:creationId xmlns:a16="http://schemas.microsoft.com/office/drawing/2014/main" id="{A64DE3CD-2C5D-469A-9732-8699BA6DBC4F}"/>
              </a:ext>
            </a:extLst>
          </p:cNvPr>
          <p:cNvSpPr txBox="1"/>
          <p:nvPr/>
        </p:nvSpPr>
        <p:spPr>
          <a:xfrm>
            <a:off x="288410" y="5427522"/>
            <a:ext cx="2243947" cy="923330"/>
          </a:xfrm>
          <a:prstGeom prst="rect">
            <a:avLst/>
          </a:prstGeom>
          <a:noFill/>
        </p:spPr>
        <p:txBody>
          <a:bodyPr wrap="square" rtlCol="0">
            <a:spAutoFit/>
          </a:bodyPr>
          <a:lstStyle/>
          <a:p>
            <a:pPr algn="ctr"/>
            <a:r>
              <a:rPr lang="en-US" dirty="0"/>
              <a:t>$550 and up</a:t>
            </a:r>
          </a:p>
          <a:p>
            <a:pPr algn="ctr"/>
            <a:r>
              <a:rPr lang="en-US" dirty="0"/>
              <a:t>Includes gearmotors.</a:t>
            </a:r>
          </a:p>
        </p:txBody>
      </p:sp>
    </p:spTree>
    <p:extLst>
      <p:ext uri="{BB962C8B-B14F-4D97-AF65-F5344CB8AC3E}">
        <p14:creationId xmlns:p14="http://schemas.microsoft.com/office/powerpoint/2010/main" val="829760883"/>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cdn3.volusion.com/vyfsn.knvgw/v/vspfiles/photos/am-3026L-2T.jpg?1442838329">
            <a:extLst>
              <a:ext uri="{FF2B5EF4-FFF2-40B4-BE49-F238E27FC236}">
                <a16:creationId xmlns:a16="http://schemas.microsoft.com/office/drawing/2014/main" id="{95230110-0D33-4FB0-B979-66CB71B80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031" y="1792224"/>
            <a:ext cx="2086737" cy="20867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4&quot; Omni-Directional Wheel">
            <a:extLst>
              <a:ext uri="{FF2B5EF4-FFF2-40B4-BE49-F238E27FC236}">
                <a16:creationId xmlns:a16="http://schemas.microsoft.com/office/drawing/2014/main" id="{E87FB306-100C-4BCE-88B7-06BA5C6B2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608" y="1792224"/>
            <a:ext cx="1929384" cy="1929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D7B131-BA06-40B1-A5BA-8D0F087E954F}"/>
              </a:ext>
            </a:extLst>
          </p:cNvPr>
          <p:cNvSpPr>
            <a:spLocks noGrp="1"/>
          </p:cNvSpPr>
          <p:nvPr>
            <p:ph type="title"/>
          </p:nvPr>
        </p:nvSpPr>
        <p:spPr/>
        <p:txBody>
          <a:bodyPr/>
          <a:lstStyle/>
          <a:p>
            <a:r>
              <a:rPr lang="en-US" dirty="0"/>
              <a:t>Other Mechanical Rules</a:t>
            </a:r>
          </a:p>
        </p:txBody>
      </p:sp>
      <p:sp>
        <p:nvSpPr>
          <p:cNvPr id="3" name="Content Placeholder 2">
            <a:extLst>
              <a:ext uri="{FF2B5EF4-FFF2-40B4-BE49-F238E27FC236}">
                <a16:creationId xmlns:a16="http://schemas.microsoft.com/office/drawing/2014/main" id="{6DB44A80-687F-4D80-BC62-AF6F5CCE737E}"/>
              </a:ext>
            </a:extLst>
          </p:cNvPr>
          <p:cNvSpPr>
            <a:spLocks noGrp="1"/>
          </p:cNvSpPr>
          <p:nvPr>
            <p:ph idx="1"/>
          </p:nvPr>
        </p:nvSpPr>
        <p:spPr>
          <a:xfrm>
            <a:off x="457200" y="1550665"/>
            <a:ext cx="8467344" cy="4575498"/>
          </a:xfrm>
        </p:spPr>
        <p:txBody>
          <a:bodyPr>
            <a:normAutofit/>
          </a:bodyPr>
          <a:lstStyle/>
          <a:p>
            <a:r>
              <a:rPr lang="en-US" sz="2000" dirty="0"/>
              <a:t>&lt;RM03&gt;  Holonomic Wheels - Holonomic wheels (omni or </a:t>
            </a:r>
            <a:r>
              <a:rPr lang="en-US" sz="2000" dirty="0" err="1"/>
              <a:t>mechanum</a:t>
            </a:r>
            <a:r>
              <a:rPr lang="en-US" sz="2000" dirty="0"/>
              <a:t>) are allowed. </a:t>
            </a:r>
          </a:p>
          <a:p>
            <a:endParaRPr lang="en-US" sz="2000" dirty="0"/>
          </a:p>
          <a:p>
            <a:endParaRPr lang="en-US" sz="2000" dirty="0"/>
          </a:p>
          <a:p>
            <a:pPr marL="0" indent="0">
              <a:buNone/>
            </a:pPr>
            <a:endParaRPr lang="en-US" sz="2000" dirty="0"/>
          </a:p>
          <a:p>
            <a:endParaRPr lang="en-US" sz="2000" u="sng" dirty="0"/>
          </a:p>
          <a:p>
            <a:r>
              <a:rPr lang="en-US" sz="2000" dirty="0"/>
              <a:t>&lt;RM04&gt;  Modifying Materials and COTS Parts - Allowed materials and legal COTS parts may be modified (that is, drilled, cut, painted, etc.), as long as no other rules are violated. </a:t>
            </a:r>
          </a:p>
          <a:p>
            <a:r>
              <a:rPr lang="en-US" sz="2000" dirty="0"/>
              <a:t>&lt;RM05&gt; Allowed Assembly Methods - Welding, brazing, soldering, and fasteners of any type are legal methods for assembling a Robot.</a:t>
            </a:r>
          </a:p>
          <a:p>
            <a:r>
              <a:rPr lang="en-US" sz="2000" dirty="0"/>
              <a:t>&lt;RM06&gt; Lubricant - Any type of COTS lubricant is allowed, if it doesn’t contaminate the Playing Field, game elements, other Robots, etc.</a:t>
            </a:r>
          </a:p>
        </p:txBody>
      </p:sp>
    </p:spTree>
    <p:extLst>
      <p:ext uri="{BB962C8B-B14F-4D97-AF65-F5344CB8AC3E}">
        <p14:creationId xmlns:p14="http://schemas.microsoft.com/office/powerpoint/2010/main" val="2904335164"/>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509-7DE7-48F9-AF46-706C8E7A9D49}"/>
              </a:ext>
            </a:extLst>
          </p:cNvPr>
          <p:cNvSpPr>
            <a:spLocks noGrp="1"/>
          </p:cNvSpPr>
          <p:nvPr>
            <p:ph type="title"/>
          </p:nvPr>
        </p:nvSpPr>
        <p:spPr/>
        <p:txBody>
          <a:bodyPr/>
          <a:lstStyle/>
          <a:p>
            <a:r>
              <a:rPr lang="en-US" dirty="0"/>
              <a:t>Modern Robotics Control System</a:t>
            </a:r>
          </a:p>
        </p:txBody>
      </p:sp>
      <p:pic>
        <p:nvPicPr>
          <p:cNvPr id="8194" name="Picture 2" descr="robotcoremr">
            <a:extLst>
              <a:ext uri="{FF2B5EF4-FFF2-40B4-BE49-F238E27FC236}">
                <a16:creationId xmlns:a16="http://schemas.microsoft.com/office/drawing/2014/main" id="{9E75686C-2A31-42B1-B202-A378DDCED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 y="1420507"/>
            <a:ext cx="8567928" cy="481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3816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509-7DE7-48F9-AF46-706C8E7A9D49}"/>
              </a:ext>
            </a:extLst>
          </p:cNvPr>
          <p:cNvSpPr>
            <a:spLocks noGrp="1"/>
          </p:cNvSpPr>
          <p:nvPr>
            <p:ph type="title"/>
          </p:nvPr>
        </p:nvSpPr>
        <p:spPr/>
        <p:txBody>
          <a:bodyPr/>
          <a:lstStyle/>
          <a:p>
            <a:r>
              <a:rPr lang="en-US" dirty="0"/>
              <a:t>Rev Robotics Control System</a:t>
            </a:r>
          </a:p>
        </p:txBody>
      </p:sp>
      <p:pic>
        <p:nvPicPr>
          <p:cNvPr id="4" name="Picture 3">
            <a:extLst>
              <a:ext uri="{FF2B5EF4-FFF2-40B4-BE49-F238E27FC236}">
                <a16:creationId xmlns:a16="http://schemas.microsoft.com/office/drawing/2014/main" id="{8FE68C5B-C608-421E-BFAE-1D131D9DE3D2}"/>
              </a:ext>
            </a:extLst>
          </p:cNvPr>
          <p:cNvPicPr>
            <a:picLocks noChangeAspect="1"/>
          </p:cNvPicPr>
          <p:nvPr/>
        </p:nvPicPr>
        <p:blipFill>
          <a:blip r:embed="rId2"/>
          <a:stretch>
            <a:fillRect/>
          </a:stretch>
        </p:blipFill>
        <p:spPr>
          <a:xfrm>
            <a:off x="677037" y="1832038"/>
            <a:ext cx="7296150" cy="4181475"/>
          </a:xfrm>
          <a:prstGeom prst="rect">
            <a:avLst/>
          </a:prstGeom>
        </p:spPr>
      </p:pic>
    </p:spTree>
    <p:extLst>
      <p:ext uri="{BB962C8B-B14F-4D97-AF65-F5344CB8AC3E}">
        <p14:creationId xmlns:p14="http://schemas.microsoft.com/office/powerpoint/2010/main" val="2087671266"/>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lstStyle/>
          <a:p>
            <a:r>
              <a:rPr lang="en-US" dirty="0"/>
              <a:t>Mechanical Build Tips</a:t>
            </a:r>
          </a:p>
        </p:txBody>
      </p:sp>
      <p:sp>
        <p:nvSpPr>
          <p:cNvPr id="3" name="Content Placeholder 2">
            <a:extLst>
              <a:ext uri="{FF2B5EF4-FFF2-40B4-BE49-F238E27FC236}">
                <a16:creationId xmlns:a16="http://schemas.microsoft.com/office/drawing/2014/main" id="{E2D2647B-516D-4271-B092-9D1B17CB47C3}"/>
              </a:ext>
            </a:extLst>
          </p:cNvPr>
          <p:cNvSpPr>
            <a:spLocks noGrp="1"/>
          </p:cNvSpPr>
          <p:nvPr>
            <p:ph idx="1"/>
          </p:nvPr>
        </p:nvSpPr>
        <p:spPr>
          <a:xfrm>
            <a:off x="2307771" y="1550665"/>
            <a:ext cx="6313715" cy="4575498"/>
          </a:xfrm>
        </p:spPr>
        <p:txBody>
          <a:bodyPr>
            <a:normAutofit/>
          </a:bodyPr>
          <a:lstStyle/>
          <a:p>
            <a:r>
              <a:rPr lang="en-US" dirty="0"/>
              <a:t>Fasteners</a:t>
            </a:r>
          </a:p>
          <a:p>
            <a:pPr lvl="1"/>
            <a:r>
              <a:rPr lang="en-US" dirty="0"/>
              <a:t>Use nylon insert lock nuts (#6-32 &lt;$3 for 100 from McMaster-Carr)</a:t>
            </a:r>
          </a:p>
          <a:p>
            <a:pPr lvl="1"/>
            <a:r>
              <a:rPr lang="en-US" dirty="0"/>
              <a:t>Use steel set screws (replace </a:t>
            </a:r>
            <a:r>
              <a:rPr lang="en-US" dirty="0" err="1"/>
              <a:t>Tetrix</a:t>
            </a:r>
            <a:r>
              <a:rPr lang="en-US" dirty="0"/>
              <a:t> set screws!)</a:t>
            </a:r>
          </a:p>
          <a:p>
            <a:pPr lvl="1"/>
            <a:r>
              <a:rPr lang="en-US" dirty="0"/>
              <a:t>Use socket head cap screws</a:t>
            </a:r>
          </a:p>
          <a:p>
            <a:pPr lvl="2"/>
            <a:r>
              <a:rPr lang="en-US" dirty="0"/>
              <a:t>Consider using washer w/ </a:t>
            </a:r>
            <a:r>
              <a:rPr lang="en-US" dirty="0" err="1"/>
              <a:t>Tetrix</a:t>
            </a:r>
            <a:r>
              <a:rPr lang="en-US" dirty="0"/>
              <a:t> – </a:t>
            </a:r>
            <a:r>
              <a:rPr lang="en-US" dirty="0" err="1"/>
              <a:t>Tetrix</a:t>
            </a:r>
            <a:r>
              <a:rPr lang="en-US" dirty="0"/>
              <a:t> metal is soft</a:t>
            </a:r>
          </a:p>
          <a:p>
            <a:pPr marL="457200" lvl="1" indent="0">
              <a:buNone/>
            </a:pPr>
            <a:endParaRPr lang="en-US" dirty="0"/>
          </a:p>
        </p:txBody>
      </p:sp>
      <p:pic>
        <p:nvPicPr>
          <p:cNvPr id="1026" name="Picture 2" descr="Image result for nylon insert lock nut">
            <a:extLst>
              <a:ext uri="{FF2B5EF4-FFF2-40B4-BE49-F238E27FC236}">
                <a16:creationId xmlns:a16="http://schemas.microsoft.com/office/drawing/2014/main" id="{CD2FBE0A-725F-44B4-8780-2C8901FA1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9" y="1550665"/>
            <a:ext cx="1501684" cy="15016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t screws">
            <a:extLst>
              <a:ext uri="{FF2B5EF4-FFF2-40B4-BE49-F238E27FC236}">
                <a16:creationId xmlns:a16="http://schemas.microsoft.com/office/drawing/2014/main" id="{D565ADAC-CEE3-451C-A5AA-655B4A6AC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46" y="3052349"/>
            <a:ext cx="1262743" cy="12627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cket head cap screw">
            <a:extLst>
              <a:ext uri="{FF2B5EF4-FFF2-40B4-BE49-F238E27FC236}">
                <a16:creationId xmlns:a16="http://schemas.microsoft.com/office/drawing/2014/main" id="{B51097EF-70EA-4E39-97F4-B4A651D02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46" y="4315092"/>
            <a:ext cx="1201511" cy="120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0434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lstStyle/>
          <a:p>
            <a:r>
              <a:rPr lang="en-US" dirty="0"/>
              <a:t>More Mechanical Build Tips</a:t>
            </a:r>
          </a:p>
        </p:txBody>
      </p:sp>
      <p:sp>
        <p:nvSpPr>
          <p:cNvPr id="3" name="Content Placeholder 2">
            <a:extLst>
              <a:ext uri="{FF2B5EF4-FFF2-40B4-BE49-F238E27FC236}">
                <a16:creationId xmlns:a16="http://schemas.microsoft.com/office/drawing/2014/main" id="{E2D2647B-516D-4271-B092-9D1B17CB47C3}"/>
              </a:ext>
            </a:extLst>
          </p:cNvPr>
          <p:cNvSpPr>
            <a:spLocks noGrp="1"/>
          </p:cNvSpPr>
          <p:nvPr>
            <p:ph idx="1"/>
          </p:nvPr>
        </p:nvSpPr>
        <p:spPr>
          <a:xfrm>
            <a:off x="2307771" y="1550665"/>
            <a:ext cx="6313715" cy="4575498"/>
          </a:xfrm>
        </p:spPr>
        <p:txBody>
          <a:bodyPr>
            <a:normAutofit lnSpcReduction="10000"/>
          </a:bodyPr>
          <a:lstStyle/>
          <a:p>
            <a:r>
              <a:rPr lang="en-US" dirty="0"/>
              <a:t>Fasteners (2)</a:t>
            </a:r>
          </a:p>
          <a:p>
            <a:pPr lvl="1"/>
            <a:r>
              <a:rPr lang="en-US" dirty="0" err="1"/>
              <a:t>Kep</a:t>
            </a:r>
            <a:r>
              <a:rPr lang="en-US" dirty="0"/>
              <a:t> Nuts go in the trash! (talking to you </a:t>
            </a:r>
            <a:r>
              <a:rPr lang="en-US" dirty="0" err="1"/>
              <a:t>Tetrix</a:t>
            </a:r>
            <a:r>
              <a:rPr lang="en-US" dirty="0"/>
              <a:t>)</a:t>
            </a:r>
          </a:p>
          <a:p>
            <a:pPr lvl="1"/>
            <a:endParaRPr lang="en-US" dirty="0"/>
          </a:p>
          <a:p>
            <a:pPr lvl="1"/>
            <a:r>
              <a:rPr lang="en-US" dirty="0"/>
              <a:t>Use thread lock on any bolts/nuts w/o nylon lock nut (e.g. </a:t>
            </a:r>
            <a:r>
              <a:rPr lang="en-US" dirty="0" err="1"/>
              <a:t>LocTite</a:t>
            </a:r>
            <a:r>
              <a:rPr lang="en-US" dirty="0"/>
              <a:t>)</a:t>
            </a:r>
          </a:p>
          <a:p>
            <a:pPr lvl="2"/>
            <a:r>
              <a:rPr lang="en-US" dirty="0"/>
              <a:t>Use the blue “removable” kind</a:t>
            </a:r>
          </a:p>
          <a:p>
            <a:pPr lvl="2"/>
            <a:r>
              <a:rPr lang="en-US" dirty="0"/>
              <a:t>Note “blue” </a:t>
            </a:r>
            <a:r>
              <a:rPr lang="en-US" dirty="0" err="1"/>
              <a:t>LocTite</a:t>
            </a:r>
            <a:r>
              <a:rPr lang="en-US" dirty="0"/>
              <a:t> comes in a red tube and “red” </a:t>
            </a:r>
            <a:r>
              <a:rPr lang="en-US" dirty="0" err="1"/>
              <a:t>LocTite</a:t>
            </a:r>
            <a:r>
              <a:rPr lang="en-US" dirty="0"/>
              <a:t> comes in a blue tube???</a:t>
            </a:r>
          </a:p>
          <a:p>
            <a:pPr lvl="1"/>
            <a:endParaRPr lang="en-US" dirty="0"/>
          </a:p>
        </p:txBody>
      </p:sp>
      <p:pic>
        <p:nvPicPr>
          <p:cNvPr id="2050" name="Picture 2" descr="Image result for kep nuts">
            <a:extLst>
              <a:ext uri="{FF2B5EF4-FFF2-40B4-BE49-F238E27FC236}">
                <a16:creationId xmlns:a16="http://schemas.microsoft.com/office/drawing/2014/main" id="{0B5058C2-5864-408D-9CBF-1A53E1B8E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641165"/>
            <a:ext cx="1493921" cy="14939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octite">
            <a:extLst>
              <a:ext uri="{FF2B5EF4-FFF2-40B4-BE49-F238E27FC236}">
                <a16:creationId xmlns:a16="http://schemas.microsoft.com/office/drawing/2014/main" id="{C347DBD2-FFFF-4F56-AB83-E626BCBF1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1" y="3486006"/>
            <a:ext cx="2333899" cy="23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16220"/>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lstStyle/>
          <a:p>
            <a:r>
              <a:rPr lang="en-US" dirty="0"/>
              <a:t>Live Axles --  Caution!</a:t>
            </a:r>
          </a:p>
        </p:txBody>
      </p:sp>
      <p:sp>
        <p:nvSpPr>
          <p:cNvPr id="3" name="Content Placeholder 2">
            <a:extLst>
              <a:ext uri="{FF2B5EF4-FFF2-40B4-BE49-F238E27FC236}">
                <a16:creationId xmlns:a16="http://schemas.microsoft.com/office/drawing/2014/main" id="{E2D2647B-516D-4271-B092-9D1B17CB47C3}"/>
              </a:ext>
            </a:extLst>
          </p:cNvPr>
          <p:cNvSpPr>
            <a:spLocks noGrp="1"/>
          </p:cNvSpPr>
          <p:nvPr>
            <p:ph idx="1"/>
          </p:nvPr>
        </p:nvSpPr>
        <p:spPr>
          <a:xfrm>
            <a:off x="548641" y="1550665"/>
            <a:ext cx="8072846" cy="4575498"/>
          </a:xfrm>
        </p:spPr>
        <p:txBody>
          <a:bodyPr>
            <a:normAutofit lnSpcReduction="10000"/>
          </a:bodyPr>
          <a:lstStyle/>
          <a:p>
            <a:r>
              <a:rPr lang="en-US" dirty="0"/>
              <a:t>Live Axle – the Axle spins with the wheel/gear/pulley/sprocket</a:t>
            </a:r>
          </a:p>
          <a:p>
            <a:pPr lvl="1"/>
            <a:r>
              <a:rPr lang="en-US" dirty="0"/>
              <a:t>Axle is transmitting torque</a:t>
            </a:r>
          </a:p>
          <a:p>
            <a:pPr lvl="1"/>
            <a:r>
              <a:rPr lang="en-US" dirty="0"/>
              <a:t>Set screws in this application are “bad”</a:t>
            </a:r>
          </a:p>
          <a:p>
            <a:pPr lvl="1"/>
            <a:r>
              <a:rPr lang="en-US" dirty="0"/>
              <a:t>Consider D-shaft, hex shaft etc.</a:t>
            </a:r>
          </a:p>
          <a:p>
            <a:pPr lvl="1"/>
            <a:r>
              <a:rPr lang="en-US" dirty="0" err="1"/>
              <a:t>Tetrix</a:t>
            </a:r>
            <a:r>
              <a:rPr lang="en-US" dirty="0"/>
              <a:t> shaft is VERY soft.  Avoid Live Axle designs where possible!  </a:t>
            </a:r>
            <a:r>
              <a:rPr lang="en-US" dirty="0" err="1"/>
              <a:t>Actobotics</a:t>
            </a:r>
            <a:r>
              <a:rPr lang="en-US" dirty="0"/>
              <a:t> D-shaft is better</a:t>
            </a:r>
          </a:p>
          <a:p>
            <a:pPr lvl="1"/>
            <a:r>
              <a:rPr lang="en-US" dirty="0"/>
              <a:t>USUALLY better to avoid Live Axle designs unless using hex shaft</a:t>
            </a:r>
          </a:p>
          <a:p>
            <a:pPr lvl="1"/>
            <a:endParaRPr lang="en-US" dirty="0"/>
          </a:p>
          <a:p>
            <a:pPr lvl="1"/>
            <a:endParaRPr lang="en-US" dirty="0"/>
          </a:p>
        </p:txBody>
      </p:sp>
    </p:spTree>
    <p:extLst>
      <p:ext uri="{BB962C8B-B14F-4D97-AF65-F5344CB8AC3E}">
        <p14:creationId xmlns:p14="http://schemas.microsoft.com/office/powerpoint/2010/main" val="943244408"/>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fontScale="90000"/>
          </a:bodyPr>
          <a:lstStyle/>
          <a:p>
            <a:r>
              <a:rPr lang="en-US" dirty="0"/>
              <a:t>Examples of Good Live Axle Design (Uses Hex Shaft!)</a:t>
            </a:r>
          </a:p>
        </p:txBody>
      </p:sp>
      <p:pic>
        <p:nvPicPr>
          <p:cNvPr id="5" name="Content Placeholder 4">
            <a:extLst>
              <a:ext uri="{FF2B5EF4-FFF2-40B4-BE49-F238E27FC236}">
                <a16:creationId xmlns:a16="http://schemas.microsoft.com/office/drawing/2014/main" id="{3085FD91-11AE-4883-93C6-2CBB54C09CF2}"/>
              </a:ext>
            </a:extLst>
          </p:cNvPr>
          <p:cNvPicPr>
            <a:picLocks noGrp="1" noChangeAspect="1"/>
          </p:cNvPicPr>
          <p:nvPr>
            <p:ph idx="1"/>
          </p:nvPr>
        </p:nvPicPr>
        <p:blipFill>
          <a:blip r:embed="rId2"/>
          <a:stretch>
            <a:fillRect/>
          </a:stretch>
        </p:blipFill>
        <p:spPr>
          <a:xfrm>
            <a:off x="1931668" y="1394233"/>
            <a:ext cx="5409657" cy="3742117"/>
          </a:xfrm>
          <a:prstGeom prst="rect">
            <a:avLst/>
          </a:prstGeom>
        </p:spPr>
      </p:pic>
      <p:sp>
        <p:nvSpPr>
          <p:cNvPr id="6" name="Rectangle 5">
            <a:extLst>
              <a:ext uri="{FF2B5EF4-FFF2-40B4-BE49-F238E27FC236}">
                <a16:creationId xmlns:a16="http://schemas.microsoft.com/office/drawing/2014/main" id="{F4377FAD-11B4-4B35-AF39-8BB544FE2FFF}"/>
              </a:ext>
            </a:extLst>
          </p:cNvPr>
          <p:cNvSpPr/>
          <p:nvPr/>
        </p:nvSpPr>
        <p:spPr>
          <a:xfrm>
            <a:off x="2181496" y="5147544"/>
            <a:ext cx="5290457" cy="646331"/>
          </a:xfrm>
          <a:prstGeom prst="rect">
            <a:avLst/>
          </a:prstGeom>
        </p:spPr>
        <p:txBody>
          <a:bodyPr wrap="square">
            <a:spAutoFit/>
          </a:bodyPr>
          <a:lstStyle/>
          <a:p>
            <a:r>
              <a:rPr lang="en-US" dirty="0"/>
              <a:t>https://www.vexrobotics.com/vexpro/ftc/new-for-2018-19/versachassis-mini.html</a:t>
            </a:r>
          </a:p>
        </p:txBody>
      </p:sp>
    </p:spTree>
    <p:extLst>
      <p:ext uri="{BB962C8B-B14F-4D97-AF65-F5344CB8AC3E}">
        <p14:creationId xmlns:p14="http://schemas.microsoft.com/office/powerpoint/2010/main" val="3112842179"/>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B78D6D-250C-4B1C-A4E6-ECFB2E5D25E5}"/>
              </a:ext>
            </a:extLst>
          </p:cNvPr>
          <p:cNvSpPr>
            <a:spLocks noGrp="1"/>
          </p:cNvSpPr>
          <p:nvPr>
            <p:ph type="title"/>
          </p:nvPr>
        </p:nvSpPr>
        <p:spPr/>
        <p:txBody>
          <a:bodyPr/>
          <a:lstStyle/>
          <a:p>
            <a:r>
              <a:rPr lang="en-US" dirty="0"/>
              <a:t>Downloads and info</a:t>
            </a:r>
          </a:p>
        </p:txBody>
      </p:sp>
      <p:sp>
        <p:nvSpPr>
          <p:cNvPr id="8" name="Content Placeholder 7">
            <a:extLst>
              <a:ext uri="{FF2B5EF4-FFF2-40B4-BE49-F238E27FC236}">
                <a16:creationId xmlns:a16="http://schemas.microsoft.com/office/drawing/2014/main" id="{25A81E4C-1951-4629-9C0E-DA4B51C5C435}"/>
              </a:ext>
            </a:extLst>
          </p:cNvPr>
          <p:cNvSpPr>
            <a:spLocks noGrp="1"/>
          </p:cNvSpPr>
          <p:nvPr>
            <p:ph idx="1"/>
          </p:nvPr>
        </p:nvSpPr>
        <p:spPr>
          <a:xfrm>
            <a:off x="685346" y="2203130"/>
            <a:ext cx="7765322" cy="2771352"/>
          </a:xfrm>
        </p:spPr>
        <p:txBody>
          <a:bodyPr/>
          <a:lstStyle/>
          <a:p>
            <a:r>
              <a:rPr lang="en-US" sz="2100" dirty="0"/>
              <a:t>This presentation and other resources may be found at:</a:t>
            </a:r>
          </a:p>
          <a:p>
            <a:endParaRPr lang="en-US" dirty="0"/>
          </a:p>
          <a:p>
            <a:pPr marL="0" indent="0">
              <a:buNone/>
            </a:pPr>
            <a:r>
              <a:rPr lang="en-US" sz="3300" dirty="0">
                <a:hlinkClick r:id="rId2"/>
              </a:rPr>
              <a:t>https://goo.gl/gxCHd7</a:t>
            </a:r>
            <a:r>
              <a:rPr lang="en-US" sz="3300" dirty="0"/>
              <a:t> </a:t>
            </a:r>
          </a:p>
          <a:p>
            <a:pPr marL="0" indent="0">
              <a:buNone/>
            </a:pPr>
            <a:endParaRPr lang="en-US" sz="3300" dirty="0"/>
          </a:p>
        </p:txBody>
      </p:sp>
      <p:pic>
        <p:nvPicPr>
          <p:cNvPr id="3" name="Picture 2">
            <a:extLst>
              <a:ext uri="{FF2B5EF4-FFF2-40B4-BE49-F238E27FC236}">
                <a16:creationId xmlns:a16="http://schemas.microsoft.com/office/drawing/2014/main" id="{FE866BA1-6A86-476E-B132-D725125EFD21}"/>
              </a:ext>
            </a:extLst>
          </p:cNvPr>
          <p:cNvPicPr>
            <a:picLocks noChangeAspect="1"/>
          </p:cNvPicPr>
          <p:nvPr/>
        </p:nvPicPr>
        <p:blipFill>
          <a:blip r:embed="rId3"/>
          <a:stretch>
            <a:fillRect/>
          </a:stretch>
        </p:blipFill>
        <p:spPr>
          <a:xfrm>
            <a:off x="5411923" y="2751407"/>
            <a:ext cx="3038744" cy="3038744"/>
          </a:xfrm>
          <a:prstGeom prst="rect">
            <a:avLst/>
          </a:prstGeom>
        </p:spPr>
      </p:pic>
    </p:spTree>
    <p:extLst>
      <p:ext uri="{BB962C8B-B14F-4D97-AF65-F5344CB8AC3E}">
        <p14:creationId xmlns:p14="http://schemas.microsoft.com/office/powerpoint/2010/main" val="1471097538"/>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fontScale="90000"/>
          </a:bodyPr>
          <a:lstStyle/>
          <a:p>
            <a:r>
              <a:rPr lang="en-US" dirty="0"/>
              <a:t>Dead Axles --  Recommended where they make sense</a:t>
            </a:r>
          </a:p>
        </p:txBody>
      </p:sp>
      <p:sp>
        <p:nvSpPr>
          <p:cNvPr id="3" name="Content Placeholder 2">
            <a:extLst>
              <a:ext uri="{FF2B5EF4-FFF2-40B4-BE49-F238E27FC236}">
                <a16:creationId xmlns:a16="http://schemas.microsoft.com/office/drawing/2014/main" id="{E2D2647B-516D-4271-B092-9D1B17CB47C3}"/>
              </a:ext>
            </a:extLst>
          </p:cNvPr>
          <p:cNvSpPr>
            <a:spLocks noGrp="1"/>
          </p:cNvSpPr>
          <p:nvPr>
            <p:ph idx="1"/>
          </p:nvPr>
        </p:nvSpPr>
        <p:spPr>
          <a:xfrm>
            <a:off x="548641" y="1550665"/>
            <a:ext cx="8072846" cy="4575498"/>
          </a:xfrm>
        </p:spPr>
        <p:txBody>
          <a:bodyPr>
            <a:normAutofit/>
          </a:bodyPr>
          <a:lstStyle/>
          <a:p>
            <a:r>
              <a:rPr lang="en-US" dirty="0"/>
              <a:t>Dead Axle – the Axle is stationary and the wheel/pulley/sprocket(s) turn on the axle</a:t>
            </a:r>
          </a:p>
          <a:p>
            <a:pPr lvl="1"/>
            <a:r>
              <a:rPr lang="en-US" dirty="0"/>
              <a:t>Axle is NOT transmitting torque</a:t>
            </a:r>
          </a:p>
          <a:p>
            <a:pPr lvl="1"/>
            <a:r>
              <a:rPr lang="en-US" dirty="0"/>
              <a:t>Screw gear/pulley/sprocket direct to wheel</a:t>
            </a:r>
          </a:p>
          <a:p>
            <a:pPr lvl="1"/>
            <a:r>
              <a:rPr lang="en-US" dirty="0"/>
              <a:t>Spacers on axle better than set screws</a:t>
            </a:r>
          </a:p>
          <a:p>
            <a:pPr lvl="1"/>
            <a:r>
              <a:rPr lang="en-US" dirty="0"/>
              <a:t>Consider clamping shaft collars</a:t>
            </a:r>
          </a:p>
          <a:p>
            <a:pPr marL="457200" lvl="1" indent="0">
              <a:buNone/>
            </a:pPr>
            <a:endParaRPr lang="en-US" dirty="0"/>
          </a:p>
          <a:p>
            <a:pPr lvl="1"/>
            <a:endParaRPr lang="en-US" dirty="0"/>
          </a:p>
        </p:txBody>
      </p:sp>
    </p:spTree>
    <p:extLst>
      <p:ext uri="{BB962C8B-B14F-4D97-AF65-F5344CB8AC3E}">
        <p14:creationId xmlns:p14="http://schemas.microsoft.com/office/powerpoint/2010/main" val="388296969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Simple </a:t>
            </a:r>
            <a:r>
              <a:rPr lang="en-US" dirty="0" err="1"/>
              <a:t>Tetrix</a:t>
            </a:r>
            <a:r>
              <a:rPr lang="en-US" dirty="0"/>
              <a:t> Dead Axle Design</a:t>
            </a:r>
          </a:p>
        </p:txBody>
      </p:sp>
      <p:pic>
        <p:nvPicPr>
          <p:cNvPr id="3074" name="Picture 2" descr="Image result for tetrix dead axle drivetrain">
            <a:extLst>
              <a:ext uri="{FF2B5EF4-FFF2-40B4-BE49-F238E27FC236}">
                <a16:creationId xmlns:a16="http://schemas.microsoft.com/office/drawing/2014/main" id="{15F230EE-0E46-4017-B667-82CB4CF40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87" y="1497254"/>
            <a:ext cx="5327330" cy="4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3740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fontScale="90000"/>
          </a:bodyPr>
          <a:lstStyle/>
          <a:p>
            <a:r>
              <a:rPr lang="en-US" dirty="0"/>
              <a:t>Sleeves, Bushings &amp; Bearings – Oh My</a:t>
            </a:r>
          </a:p>
        </p:txBody>
      </p:sp>
      <p:sp>
        <p:nvSpPr>
          <p:cNvPr id="3" name="Content Placeholder 2">
            <a:extLst>
              <a:ext uri="{FF2B5EF4-FFF2-40B4-BE49-F238E27FC236}">
                <a16:creationId xmlns:a16="http://schemas.microsoft.com/office/drawing/2014/main" id="{25B0763B-2463-492E-AF1B-63EB4C027561}"/>
              </a:ext>
            </a:extLst>
          </p:cNvPr>
          <p:cNvSpPr>
            <a:spLocks noGrp="1"/>
          </p:cNvSpPr>
          <p:nvPr>
            <p:ph idx="1"/>
          </p:nvPr>
        </p:nvSpPr>
        <p:spPr>
          <a:xfrm>
            <a:off x="2595154" y="1550665"/>
            <a:ext cx="6091645" cy="4575498"/>
          </a:xfrm>
        </p:spPr>
        <p:txBody>
          <a:bodyPr>
            <a:normAutofit lnSpcReduction="10000"/>
          </a:bodyPr>
          <a:lstStyle/>
          <a:p>
            <a:r>
              <a:rPr lang="en-US" dirty="0"/>
              <a:t>Need to reduce friction at points of rotations</a:t>
            </a:r>
          </a:p>
          <a:p>
            <a:pPr lvl="1"/>
            <a:r>
              <a:rPr lang="en-US" dirty="0"/>
              <a:t>Bushings/sleeves smaller and lighter but not as efficient (e.g. </a:t>
            </a:r>
            <a:r>
              <a:rPr lang="en-US" dirty="0" err="1"/>
              <a:t>Tetrix</a:t>
            </a:r>
            <a:r>
              <a:rPr lang="en-US" dirty="0"/>
              <a:t>)</a:t>
            </a:r>
          </a:p>
          <a:p>
            <a:pPr lvl="1"/>
            <a:r>
              <a:rPr lang="en-US" dirty="0"/>
              <a:t>Bearings are great – but more costly, heavier, larger (e.g. </a:t>
            </a:r>
            <a:r>
              <a:rPr lang="en-US" dirty="0" err="1"/>
              <a:t>Actobotics</a:t>
            </a:r>
            <a:r>
              <a:rPr lang="en-US" dirty="0"/>
              <a:t>)</a:t>
            </a:r>
          </a:p>
          <a:p>
            <a:r>
              <a:rPr lang="en-US" dirty="0"/>
              <a:t>Exactly 2 bearings/bushings on any axle!</a:t>
            </a:r>
          </a:p>
          <a:p>
            <a:pPr lvl="1"/>
            <a:endParaRPr lang="en-US" dirty="0"/>
          </a:p>
          <a:p>
            <a:endParaRPr lang="en-US" dirty="0"/>
          </a:p>
        </p:txBody>
      </p:sp>
      <p:pic>
        <p:nvPicPr>
          <p:cNvPr id="7170" name="Picture 2" descr="Image result for tetrix bushing">
            <a:extLst>
              <a:ext uri="{FF2B5EF4-FFF2-40B4-BE49-F238E27FC236}">
                <a16:creationId xmlns:a16="http://schemas.microsoft.com/office/drawing/2014/main" id="{BE537500-1257-46D8-81DF-3D998F788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4905"/>
            <a:ext cx="1711233" cy="1283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5AAF5F-6790-405E-94F0-28FBE32B5046}"/>
              </a:ext>
            </a:extLst>
          </p:cNvPr>
          <p:cNvSpPr txBox="1"/>
          <p:nvPr/>
        </p:nvSpPr>
        <p:spPr>
          <a:xfrm>
            <a:off x="583474" y="3105834"/>
            <a:ext cx="1280160" cy="646331"/>
          </a:xfrm>
          <a:prstGeom prst="rect">
            <a:avLst/>
          </a:prstGeom>
          <a:noFill/>
        </p:spPr>
        <p:txBody>
          <a:bodyPr wrap="square" rtlCol="0">
            <a:spAutoFit/>
          </a:bodyPr>
          <a:lstStyle/>
          <a:p>
            <a:pPr algn="ctr"/>
            <a:r>
              <a:rPr lang="en-US" dirty="0" err="1"/>
              <a:t>Tetrix</a:t>
            </a:r>
            <a:r>
              <a:rPr lang="en-US" dirty="0"/>
              <a:t> Bushing</a:t>
            </a:r>
          </a:p>
        </p:txBody>
      </p:sp>
      <p:sp>
        <p:nvSpPr>
          <p:cNvPr id="8" name="TextBox 7">
            <a:extLst>
              <a:ext uri="{FF2B5EF4-FFF2-40B4-BE49-F238E27FC236}">
                <a16:creationId xmlns:a16="http://schemas.microsoft.com/office/drawing/2014/main" id="{6B1640B3-4C80-427E-AA90-AF1DB575233E}"/>
              </a:ext>
            </a:extLst>
          </p:cNvPr>
          <p:cNvSpPr txBox="1"/>
          <p:nvPr/>
        </p:nvSpPr>
        <p:spPr>
          <a:xfrm>
            <a:off x="522514" y="5367608"/>
            <a:ext cx="1280160" cy="646331"/>
          </a:xfrm>
          <a:prstGeom prst="rect">
            <a:avLst/>
          </a:prstGeom>
          <a:noFill/>
        </p:spPr>
        <p:txBody>
          <a:bodyPr wrap="square" rtlCol="0">
            <a:spAutoFit/>
          </a:bodyPr>
          <a:lstStyle/>
          <a:p>
            <a:pPr algn="ctr"/>
            <a:r>
              <a:rPr lang="en-US" dirty="0"/>
              <a:t>Ball Bearings</a:t>
            </a:r>
          </a:p>
        </p:txBody>
      </p:sp>
      <p:pic>
        <p:nvPicPr>
          <p:cNvPr id="7174" name="Picture 6" descr="Flanged Ball Bearings (SAE)">
            <a:extLst>
              <a:ext uri="{FF2B5EF4-FFF2-40B4-BE49-F238E27FC236}">
                <a16:creationId xmlns:a16="http://schemas.microsoft.com/office/drawing/2014/main" id="{D03F243F-F259-4B4C-B440-5DDE9D8BC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82" y="3758568"/>
            <a:ext cx="1711233" cy="171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2275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COTS Shaft Thoughts &amp; Comments</a:t>
            </a:r>
          </a:p>
        </p:txBody>
      </p:sp>
      <p:sp>
        <p:nvSpPr>
          <p:cNvPr id="3" name="Content Placeholder 2">
            <a:extLst>
              <a:ext uri="{FF2B5EF4-FFF2-40B4-BE49-F238E27FC236}">
                <a16:creationId xmlns:a16="http://schemas.microsoft.com/office/drawing/2014/main" id="{E2D2647B-516D-4271-B092-9D1B17CB47C3}"/>
              </a:ext>
            </a:extLst>
          </p:cNvPr>
          <p:cNvSpPr>
            <a:spLocks noGrp="1"/>
          </p:cNvSpPr>
          <p:nvPr>
            <p:ph idx="1"/>
          </p:nvPr>
        </p:nvSpPr>
        <p:spPr>
          <a:xfrm>
            <a:off x="548641" y="1550665"/>
            <a:ext cx="8072846" cy="4575498"/>
          </a:xfrm>
        </p:spPr>
        <p:txBody>
          <a:bodyPr>
            <a:normAutofit fontScale="70000" lnSpcReduction="20000"/>
          </a:bodyPr>
          <a:lstStyle/>
          <a:p>
            <a:pPr lvl="1"/>
            <a:r>
              <a:rPr lang="en-US" dirty="0"/>
              <a:t>TETRIX MAX </a:t>
            </a:r>
          </a:p>
          <a:p>
            <a:pPr lvl="2"/>
            <a:r>
              <a:rPr lang="en-US" dirty="0"/>
              <a:t>Motor Shafts 6mm D shaft -- strong </a:t>
            </a:r>
          </a:p>
          <a:p>
            <a:pPr lvl="2"/>
            <a:r>
              <a:rPr lang="en-US" dirty="0"/>
              <a:t>Axles 3/16” D shaft. Soft stainless steel alloy. Prone to twist under high load, bronze bushings through frame is the common bearing. Easy to bend/etch grooves.</a:t>
            </a:r>
          </a:p>
          <a:p>
            <a:pPr lvl="2"/>
            <a:r>
              <a:rPr lang="en-US" dirty="0"/>
              <a:t>Some teams grind a flat on to 4041 steel rod. </a:t>
            </a:r>
          </a:p>
          <a:p>
            <a:pPr lvl="1"/>
            <a:r>
              <a:rPr lang="en-US" dirty="0"/>
              <a:t>REV Robotics</a:t>
            </a:r>
          </a:p>
          <a:p>
            <a:pPr lvl="2"/>
            <a:r>
              <a:rPr lang="en-US" dirty="0"/>
              <a:t>Motor shafts and axles are all 5mm hex. Delrin bearings with mounts for 19mm extrusion channel.</a:t>
            </a:r>
          </a:p>
          <a:p>
            <a:pPr lvl="1"/>
            <a:r>
              <a:rPr lang="en-US" dirty="0"/>
              <a:t> </a:t>
            </a:r>
            <a:r>
              <a:rPr lang="en-US" dirty="0" err="1"/>
              <a:t>AndyMark</a:t>
            </a:r>
            <a:endParaRPr lang="en-US" dirty="0"/>
          </a:p>
          <a:p>
            <a:pPr lvl="2"/>
            <a:r>
              <a:rPr lang="en-US" dirty="0"/>
              <a:t>6mm D motor shafts and axles. Flanged 6mm bearings.</a:t>
            </a:r>
          </a:p>
          <a:p>
            <a:pPr lvl="2"/>
            <a:r>
              <a:rPr lang="en-US" dirty="0"/>
              <a:t>New “NUB” system to connect to wheels and gears.</a:t>
            </a:r>
          </a:p>
          <a:p>
            <a:pPr lvl="1"/>
            <a:r>
              <a:rPr lang="en-US" dirty="0"/>
              <a:t> </a:t>
            </a:r>
            <a:r>
              <a:rPr lang="en-US" dirty="0" err="1"/>
              <a:t>Actobotics</a:t>
            </a:r>
            <a:endParaRPr lang="en-US" dirty="0"/>
          </a:p>
          <a:p>
            <a:pPr lvl="2"/>
            <a:r>
              <a:rPr lang="en-US" dirty="0"/>
              <a:t>large variety of options. They have a complete system of adapters to match the TETRIX MAX products </a:t>
            </a:r>
          </a:p>
          <a:p>
            <a:pPr lvl="2"/>
            <a:r>
              <a:rPr lang="en-US" dirty="0"/>
              <a:t>D shafts much harder than </a:t>
            </a:r>
            <a:r>
              <a:rPr lang="en-US" dirty="0" err="1"/>
              <a:t>Tetrix</a:t>
            </a:r>
            <a:r>
              <a:rPr lang="en-US" dirty="0"/>
              <a:t> </a:t>
            </a:r>
          </a:p>
          <a:p>
            <a:pPr lvl="1"/>
            <a:r>
              <a:rPr lang="en-US" dirty="0"/>
              <a:t> </a:t>
            </a:r>
            <a:r>
              <a:rPr lang="en-US" dirty="0" err="1"/>
              <a:t>VEXPro</a:t>
            </a:r>
            <a:r>
              <a:rPr lang="en-US" dirty="0"/>
              <a:t> – 3/8” or ½” hex shaft to build like FRC</a:t>
            </a:r>
          </a:p>
          <a:p>
            <a:pPr lvl="1"/>
            <a:endParaRPr lang="en-US" dirty="0"/>
          </a:p>
        </p:txBody>
      </p:sp>
    </p:spTree>
    <p:extLst>
      <p:ext uri="{BB962C8B-B14F-4D97-AF65-F5344CB8AC3E}">
        <p14:creationId xmlns:p14="http://schemas.microsoft.com/office/powerpoint/2010/main" val="76528391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Protect Your Servos w/ </a:t>
            </a:r>
            <a:r>
              <a:rPr lang="en-US" dirty="0" err="1"/>
              <a:t>ServoBlocks</a:t>
            </a:r>
            <a:endParaRPr lang="en-US" dirty="0"/>
          </a:p>
        </p:txBody>
      </p:sp>
      <p:pic>
        <p:nvPicPr>
          <p:cNvPr id="8194" name="Picture 2" descr="Patented">
            <a:extLst>
              <a:ext uri="{FF2B5EF4-FFF2-40B4-BE49-F238E27FC236}">
                <a16:creationId xmlns:a16="http://schemas.microsoft.com/office/drawing/2014/main" id="{93391A8A-146A-4795-A5B3-DEFA612B01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8869" y="1880644"/>
            <a:ext cx="2959417" cy="29594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86AF229-0DDF-4618-BB85-A64116D473CF}"/>
              </a:ext>
            </a:extLst>
          </p:cNvPr>
          <p:cNvSpPr/>
          <p:nvPr/>
        </p:nvSpPr>
        <p:spPr>
          <a:xfrm>
            <a:off x="1354931" y="5058992"/>
            <a:ext cx="6317320" cy="369332"/>
          </a:xfrm>
          <a:prstGeom prst="rect">
            <a:avLst/>
          </a:prstGeom>
        </p:spPr>
        <p:txBody>
          <a:bodyPr wrap="square">
            <a:spAutoFit/>
          </a:bodyPr>
          <a:lstStyle/>
          <a:p>
            <a:pPr algn="ctr"/>
            <a:r>
              <a:rPr lang="en-US" dirty="0"/>
              <a:t>https://www.servocity.com/servos/servoblocks</a:t>
            </a:r>
          </a:p>
        </p:txBody>
      </p:sp>
    </p:spTree>
    <p:extLst>
      <p:ext uri="{BB962C8B-B14F-4D97-AF65-F5344CB8AC3E}">
        <p14:creationId xmlns:p14="http://schemas.microsoft.com/office/powerpoint/2010/main" val="1199955464"/>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Mix &amp; Match Build Systems is OK</a:t>
            </a:r>
          </a:p>
        </p:txBody>
      </p:sp>
      <p:sp>
        <p:nvSpPr>
          <p:cNvPr id="5" name="Content Placeholder 4">
            <a:extLst>
              <a:ext uri="{FF2B5EF4-FFF2-40B4-BE49-F238E27FC236}">
                <a16:creationId xmlns:a16="http://schemas.microsoft.com/office/drawing/2014/main" id="{8F3D5874-49B1-454C-8993-E168840C7404}"/>
              </a:ext>
            </a:extLst>
          </p:cNvPr>
          <p:cNvSpPr>
            <a:spLocks noGrp="1"/>
          </p:cNvSpPr>
          <p:nvPr>
            <p:ph idx="1"/>
          </p:nvPr>
        </p:nvSpPr>
        <p:spPr/>
        <p:txBody>
          <a:bodyPr/>
          <a:lstStyle/>
          <a:p>
            <a:r>
              <a:rPr lang="en-US" dirty="0"/>
              <a:t>Suppliers provide hole pattern adapters / axle adapters</a:t>
            </a:r>
          </a:p>
          <a:p>
            <a:r>
              <a:rPr lang="en-US" dirty="0"/>
              <a:t>Examples:</a:t>
            </a:r>
          </a:p>
          <a:p>
            <a:pPr lvl="1"/>
            <a:r>
              <a:rPr lang="en-US" dirty="0"/>
              <a:t>Vex D Shaft Adapter Hubs</a:t>
            </a:r>
          </a:p>
          <a:p>
            <a:pPr lvl="1"/>
            <a:r>
              <a:rPr lang="en-US" dirty="0" err="1"/>
              <a:t>Actobotics</a:t>
            </a:r>
            <a:r>
              <a:rPr lang="en-US" dirty="0"/>
              <a:t> Pattern Adapters</a:t>
            </a:r>
          </a:p>
          <a:p>
            <a:pPr lvl="1"/>
            <a:r>
              <a:rPr lang="en-US" dirty="0"/>
              <a:t>Shaft Adapters</a:t>
            </a:r>
          </a:p>
          <a:p>
            <a:r>
              <a:rPr lang="en-US" dirty="0"/>
              <a:t>Custom (i.e. drill your own holes)</a:t>
            </a:r>
          </a:p>
        </p:txBody>
      </p:sp>
    </p:spTree>
    <p:extLst>
      <p:ext uri="{BB962C8B-B14F-4D97-AF65-F5344CB8AC3E}">
        <p14:creationId xmlns:p14="http://schemas.microsoft.com/office/powerpoint/2010/main" val="2102951661"/>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Wiring Tips</a:t>
            </a:r>
          </a:p>
        </p:txBody>
      </p:sp>
      <p:sp>
        <p:nvSpPr>
          <p:cNvPr id="5" name="Content Placeholder 4">
            <a:extLst>
              <a:ext uri="{FF2B5EF4-FFF2-40B4-BE49-F238E27FC236}">
                <a16:creationId xmlns:a16="http://schemas.microsoft.com/office/drawing/2014/main" id="{8F3D5874-49B1-454C-8993-E168840C7404}"/>
              </a:ext>
            </a:extLst>
          </p:cNvPr>
          <p:cNvSpPr>
            <a:spLocks noGrp="1"/>
          </p:cNvSpPr>
          <p:nvPr>
            <p:ph idx="1"/>
          </p:nvPr>
        </p:nvSpPr>
        <p:spPr/>
        <p:txBody>
          <a:bodyPr>
            <a:normAutofit/>
          </a:bodyPr>
          <a:lstStyle/>
          <a:p>
            <a:r>
              <a:rPr lang="en-US" sz="2400" dirty="0"/>
              <a:t>Strain relief on ALL cables</a:t>
            </a:r>
          </a:p>
          <a:p>
            <a:pPr lvl="1"/>
            <a:r>
              <a:rPr lang="en-US" sz="2000" dirty="0"/>
              <a:t>Especially USB cables (especially </a:t>
            </a:r>
            <a:r>
              <a:rPr lang="en-US" sz="2000" dirty="0" err="1"/>
              <a:t>microUSB</a:t>
            </a:r>
            <a:r>
              <a:rPr lang="en-US" sz="2000" dirty="0"/>
              <a:t>)</a:t>
            </a:r>
          </a:p>
          <a:p>
            <a:pPr lvl="1"/>
            <a:r>
              <a:rPr lang="en-US" sz="2000" dirty="0"/>
              <a:t>This is a MAJOR issue with Modern Robotics control systems</a:t>
            </a:r>
          </a:p>
          <a:p>
            <a:r>
              <a:rPr lang="en-US" sz="2400" dirty="0"/>
              <a:t>Cable management is not JUST about appearance</a:t>
            </a:r>
          </a:p>
          <a:p>
            <a:pPr lvl="1"/>
            <a:r>
              <a:rPr lang="en-US" sz="2000" dirty="0"/>
              <a:t>Neat cabling easier to troubleshoot</a:t>
            </a:r>
          </a:p>
          <a:p>
            <a:pPr lvl="1"/>
            <a:r>
              <a:rPr lang="en-US" sz="2000" dirty="0"/>
              <a:t>Loose cables flopping around can cause issues</a:t>
            </a:r>
          </a:p>
          <a:p>
            <a:r>
              <a:rPr lang="en-US" sz="2400" dirty="0"/>
              <a:t>Many CAD models on Internet for cable strain relief on common FTC components</a:t>
            </a:r>
          </a:p>
          <a:p>
            <a:r>
              <a:rPr lang="en-US" sz="2400" dirty="0"/>
              <a:t>Zip ties work fine</a:t>
            </a:r>
          </a:p>
          <a:p>
            <a:r>
              <a:rPr lang="en-US" sz="2400" dirty="0"/>
              <a:t>Some teams use “hot glue” or even superglue!  Not sure I recommend.</a:t>
            </a:r>
          </a:p>
        </p:txBody>
      </p:sp>
    </p:spTree>
    <p:extLst>
      <p:ext uri="{BB962C8B-B14F-4D97-AF65-F5344CB8AC3E}">
        <p14:creationId xmlns:p14="http://schemas.microsoft.com/office/powerpoint/2010/main" val="1526980346"/>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Electronics Placement</a:t>
            </a:r>
          </a:p>
        </p:txBody>
      </p:sp>
      <p:sp>
        <p:nvSpPr>
          <p:cNvPr id="5" name="Content Placeholder 4">
            <a:extLst>
              <a:ext uri="{FF2B5EF4-FFF2-40B4-BE49-F238E27FC236}">
                <a16:creationId xmlns:a16="http://schemas.microsoft.com/office/drawing/2014/main" id="{8F3D5874-49B1-454C-8993-E168840C7404}"/>
              </a:ext>
            </a:extLst>
          </p:cNvPr>
          <p:cNvSpPr>
            <a:spLocks noGrp="1"/>
          </p:cNvSpPr>
          <p:nvPr>
            <p:ph idx="1"/>
          </p:nvPr>
        </p:nvSpPr>
        <p:spPr/>
        <p:txBody>
          <a:bodyPr>
            <a:normAutofit/>
          </a:bodyPr>
          <a:lstStyle/>
          <a:p>
            <a:r>
              <a:rPr lang="en-US" sz="2400" dirty="0"/>
              <a:t>Main power switch accessible to field staff BUT</a:t>
            </a:r>
          </a:p>
          <a:p>
            <a:pPr lvl="1"/>
            <a:r>
              <a:rPr lang="en-US" sz="2000" dirty="0"/>
              <a:t>Can’t be accidently hit by another bot or field element during match!</a:t>
            </a:r>
          </a:p>
          <a:p>
            <a:pPr lvl="1"/>
            <a:r>
              <a:rPr lang="en-US" sz="2000" dirty="0"/>
              <a:t>Properly labeled</a:t>
            </a:r>
          </a:p>
          <a:p>
            <a:pPr lvl="1"/>
            <a:r>
              <a:rPr lang="en-US" sz="2000" dirty="0"/>
              <a:t>It is REQUIRED!</a:t>
            </a:r>
          </a:p>
          <a:p>
            <a:r>
              <a:rPr lang="en-US" sz="2400" dirty="0"/>
              <a:t>Phone should be accessible to field stuff for troubleshooting BUT</a:t>
            </a:r>
          </a:p>
          <a:p>
            <a:pPr lvl="1"/>
            <a:r>
              <a:rPr lang="en-US" sz="2000" dirty="0"/>
              <a:t>Protect the screen against impact/breakage where possible</a:t>
            </a:r>
          </a:p>
          <a:p>
            <a:pPr lvl="1"/>
            <a:r>
              <a:rPr lang="en-US" sz="2000" dirty="0"/>
              <a:t>Ability to use external USB video cameras this year helps!</a:t>
            </a:r>
          </a:p>
          <a:p>
            <a:r>
              <a:rPr lang="en-US" sz="2400" dirty="0"/>
              <a:t>Keep cable runs short and neat when possible</a:t>
            </a:r>
          </a:p>
        </p:txBody>
      </p:sp>
    </p:spTree>
    <p:extLst>
      <p:ext uri="{BB962C8B-B14F-4D97-AF65-F5344CB8AC3E}">
        <p14:creationId xmlns:p14="http://schemas.microsoft.com/office/powerpoint/2010/main" val="3807663349"/>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Watch your sensor voltages</a:t>
            </a:r>
          </a:p>
        </p:txBody>
      </p:sp>
      <p:sp>
        <p:nvSpPr>
          <p:cNvPr id="5" name="Content Placeholder 4">
            <a:extLst>
              <a:ext uri="{FF2B5EF4-FFF2-40B4-BE49-F238E27FC236}">
                <a16:creationId xmlns:a16="http://schemas.microsoft.com/office/drawing/2014/main" id="{8F3D5874-49B1-454C-8993-E168840C7404}"/>
              </a:ext>
            </a:extLst>
          </p:cNvPr>
          <p:cNvSpPr>
            <a:spLocks noGrp="1"/>
          </p:cNvSpPr>
          <p:nvPr>
            <p:ph idx="1"/>
          </p:nvPr>
        </p:nvSpPr>
        <p:spPr/>
        <p:txBody>
          <a:bodyPr>
            <a:normAutofit fontScale="92500" lnSpcReduction="10000"/>
          </a:bodyPr>
          <a:lstStyle/>
          <a:p>
            <a:r>
              <a:rPr lang="en-US" sz="2400" dirty="0"/>
              <a:t>Many legacy (e.g. Modern Robotics) sensors use 5v</a:t>
            </a:r>
          </a:p>
          <a:p>
            <a:r>
              <a:rPr lang="en-US" sz="2400" dirty="0"/>
              <a:t>Rev Expansion Hub is based on 3.3v sensors</a:t>
            </a:r>
          </a:p>
          <a:p>
            <a:r>
              <a:rPr lang="en-US" sz="2400" dirty="0"/>
              <a:t>Rev logic level converter often required</a:t>
            </a:r>
          </a:p>
          <a:p>
            <a:pPr lvl="1"/>
            <a:r>
              <a:rPr lang="en-US" sz="2000" dirty="0">
                <a:hlinkClick r:id="rId2"/>
              </a:rPr>
              <a:t>http://www.revrobotics.com/rev-31-1389/</a:t>
            </a:r>
            <a:r>
              <a:rPr lang="en-US" sz="2000" dirty="0"/>
              <a:t> -- $3 each</a:t>
            </a:r>
          </a:p>
          <a:p>
            <a:pPr lvl="1"/>
            <a:endParaRPr lang="en-US" sz="2000" dirty="0"/>
          </a:p>
          <a:p>
            <a:pPr lvl="1"/>
            <a:endParaRPr lang="en-US" sz="2000" dirty="0"/>
          </a:p>
          <a:p>
            <a:pPr lvl="1"/>
            <a:endParaRPr lang="en-US" sz="2000" dirty="0"/>
          </a:p>
          <a:p>
            <a:pPr lvl="1"/>
            <a:endParaRPr lang="en-US" sz="2000" dirty="0"/>
          </a:p>
          <a:p>
            <a:pPr lvl="1"/>
            <a:endParaRPr lang="en-US" sz="2000" dirty="0"/>
          </a:p>
          <a:p>
            <a:endParaRPr lang="en-US" sz="2400" dirty="0"/>
          </a:p>
          <a:p>
            <a:r>
              <a:rPr lang="en-US" sz="2400" dirty="0"/>
              <a:t>Rev Expansion Hub Getting Started Guide sec 4.4:  </a:t>
            </a:r>
            <a:r>
              <a:rPr lang="en-US" sz="2400" dirty="0">
                <a:hlinkClick r:id="rId3"/>
              </a:rPr>
              <a:t>https://www.revrobotics.com/content/docs/REV-31-1153-GS.pdf</a:t>
            </a:r>
            <a:r>
              <a:rPr lang="en-US" sz="2400" dirty="0"/>
              <a:t> </a:t>
            </a:r>
          </a:p>
        </p:txBody>
      </p:sp>
      <p:pic>
        <p:nvPicPr>
          <p:cNvPr id="3" name="Picture 2">
            <a:extLst>
              <a:ext uri="{FF2B5EF4-FFF2-40B4-BE49-F238E27FC236}">
                <a16:creationId xmlns:a16="http://schemas.microsoft.com/office/drawing/2014/main" id="{8DF7D177-9028-44D3-9CBD-93A9C554EED8}"/>
              </a:ext>
            </a:extLst>
          </p:cNvPr>
          <p:cNvPicPr>
            <a:picLocks noChangeAspect="1"/>
          </p:cNvPicPr>
          <p:nvPr/>
        </p:nvPicPr>
        <p:blipFill>
          <a:blip r:embed="rId4"/>
          <a:stretch>
            <a:fillRect/>
          </a:stretch>
        </p:blipFill>
        <p:spPr>
          <a:xfrm>
            <a:off x="1895883" y="3053631"/>
            <a:ext cx="3523434" cy="1692404"/>
          </a:xfrm>
          <a:prstGeom prst="rect">
            <a:avLst/>
          </a:prstGeom>
        </p:spPr>
      </p:pic>
    </p:spTree>
    <p:extLst>
      <p:ext uri="{BB962C8B-B14F-4D97-AF65-F5344CB8AC3E}">
        <p14:creationId xmlns:p14="http://schemas.microsoft.com/office/powerpoint/2010/main" val="3372236452"/>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5C8A-651E-4C88-A428-25990C23FBF3}"/>
              </a:ext>
            </a:extLst>
          </p:cNvPr>
          <p:cNvSpPr>
            <a:spLocks noGrp="1"/>
          </p:cNvSpPr>
          <p:nvPr>
            <p:ph type="title"/>
          </p:nvPr>
        </p:nvSpPr>
        <p:spPr/>
        <p:txBody>
          <a:bodyPr>
            <a:normAutofit/>
          </a:bodyPr>
          <a:lstStyle/>
          <a:p>
            <a:r>
              <a:rPr lang="en-US" dirty="0"/>
              <a:t>Batteries – How Many Do I Need?</a:t>
            </a:r>
          </a:p>
        </p:txBody>
      </p:sp>
      <p:sp>
        <p:nvSpPr>
          <p:cNvPr id="5" name="Content Placeholder 4">
            <a:extLst>
              <a:ext uri="{FF2B5EF4-FFF2-40B4-BE49-F238E27FC236}">
                <a16:creationId xmlns:a16="http://schemas.microsoft.com/office/drawing/2014/main" id="{8F3D5874-49B1-454C-8993-E168840C7404}"/>
              </a:ext>
            </a:extLst>
          </p:cNvPr>
          <p:cNvSpPr>
            <a:spLocks noGrp="1"/>
          </p:cNvSpPr>
          <p:nvPr>
            <p:ph idx="1"/>
          </p:nvPr>
        </p:nvSpPr>
        <p:spPr/>
        <p:txBody>
          <a:bodyPr>
            <a:normAutofit/>
          </a:bodyPr>
          <a:lstStyle/>
          <a:p>
            <a:r>
              <a:rPr lang="en-US" sz="2400" dirty="0"/>
              <a:t>Ideally you use a fully charged battery for every match!</a:t>
            </a:r>
          </a:p>
          <a:p>
            <a:pPr lvl="1"/>
            <a:r>
              <a:rPr lang="en-US" sz="2000" dirty="0"/>
              <a:t>Realistically you can get 2-3 matches per battery depending on your robot</a:t>
            </a:r>
          </a:p>
          <a:p>
            <a:pPr lvl="1"/>
            <a:r>
              <a:rPr lang="en-US" sz="2000" dirty="0"/>
              <a:t>You “should” bring a minimum of 3-4 batteries to competition with enough chargers to keep them topped off</a:t>
            </a:r>
          </a:p>
          <a:p>
            <a:r>
              <a:rPr lang="en-US" sz="2400" dirty="0"/>
              <a:t>Measure your batteries – don’t guess</a:t>
            </a:r>
          </a:p>
          <a:p>
            <a:pPr lvl="1"/>
            <a:r>
              <a:rPr lang="en-US" sz="2000" dirty="0"/>
              <a:t>Ideally with a “load tester” e.g. </a:t>
            </a:r>
            <a:r>
              <a:rPr lang="en-US" sz="2000" dirty="0" err="1"/>
              <a:t>AndyMark</a:t>
            </a:r>
            <a:r>
              <a:rPr lang="en-US" sz="2000" dirty="0"/>
              <a:t>/CTRE Battery Beak ($91 for FTC version w/ adapter cable)</a:t>
            </a:r>
          </a:p>
        </p:txBody>
      </p:sp>
      <p:pic>
        <p:nvPicPr>
          <p:cNvPr id="4" name="Picture 3">
            <a:extLst>
              <a:ext uri="{FF2B5EF4-FFF2-40B4-BE49-F238E27FC236}">
                <a16:creationId xmlns:a16="http://schemas.microsoft.com/office/drawing/2014/main" id="{75DE18CE-E04B-46AF-8DCB-F09B19E55C31}"/>
              </a:ext>
            </a:extLst>
          </p:cNvPr>
          <p:cNvPicPr>
            <a:picLocks noChangeAspect="1"/>
          </p:cNvPicPr>
          <p:nvPr/>
        </p:nvPicPr>
        <p:blipFill>
          <a:blip r:embed="rId2"/>
          <a:stretch>
            <a:fillRect/>
          </a:stretch>
        </p:blipFill>
        <p:spPr>
          <a:xfrm>
            <a:off x="1600335" y="4599557"/>
            <a:ext cx="1763213" cy="1405200"/>
          </a:xfrm>
          <a:prstGeom prst="rect">
            <a:avLst/>
          </a:prstGeom>
        </p:spPr>
      </p:pic>
      <p:sp>
        <p:nvSpPr>
          <p:cNvPr id="6" name="Rectangle 5">
            <a:extLst>
              <a:ext uri="{FF2B5EF4-FFF2-40B4-BE49-F238E27FC236}">
                <a16:creationId xmlns:a16="http://schemas.microsoft.com/office/drawing/2014/main" id="{9CA952D1-D0AE-4434-BD2A-50548926BCCA}"/>
              </a:ext>
            </a:extLst>
          </p:cNvPr>
          <p:cNvSpPr/>
          <p:nvPr/>
        </p:nvSpPr>
        <p:spPr>
          <a:xfrm>
            <a:off x="3708694" y="4655826"/>
            <a:ext cx="4572000" cy="646331"/>
          </a:xfrm>
          <a:prstGeom prst="rect">
            <a:avLst/>
          </a:prstGeom>
        </p:spPr>
        <p:txBody>
          <a:bodyPr>
            <a:spAutoFit/>
          </a:bodyPr>
          <a:lstStyle/>
          <a:p>
            <a:r>
              <a:rPr lang="en-US" dirty="0"/>
              <a:t>https://www.andymark.com/battery-beak-p/am-batterybeak.htm</a:t>
            </a:r>
          </a:p>
        </p:txBody>
      </p:sp>
    </p:spTree>
    <p:extLst>
      <p:ext uri="{BB962C8B-B14F-4D97-AF65-F5344CB8AC3E}">
        <p14:creationId xmlns:p14="http://schemas.microsoft.com/office/powerpoint/2010/main" val="2344238350"/>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555D-31F1-4861-936C-019514F1A2E7}"/>
              </a:ext>
            </a:extLst>
          </p:cNvPr>
          <p:cNvSpPr>
            <a:spLocks noGrp="1"/>
          </p:cNvSpPr>
          <p:nvPr>
            <p:ph type="title"/>
          </p:nvPr>
        </p:nvSpPr>
        <p:spPr/>
        <p:txBody>
          <a:bodyPr/>
          <a:lstStyle/>
          <a:p>
            <a:r>
              <a:rPr lang="en-US" dirty="0"/>
              <a:t>Material Liberally Borrowed From</a:t>
            </a:r>
          </a:p>
        </p:txBody>
      </p:sp>
      <p:sp>
        <p:nvSpPr>
          <p:cNvPr id="3" name="Content Placeholder 2">
            <a:extLst>
              <a:ext uri="{FF2B5EF4-FFF2-40B4-BE49-F238E27FC236}">
                <a16:creationId xmlns:a16="http://schemas.microsoft.com/office/drawing/2014/main" id="{7DFE176D-055C-4187-9C7E-FB7C1F9E475D}"/>
              </a:ext>
            </a:extLst>
          </p:cNvPr>
          <p:cNvSpPr>
            <a:spLocks noGrp="1"/>
          </p:cNvSpPr>
          <p:nvPr>
            <p:ph idx="1"/>
          </p:nvPr>
        </p:nvSpPr>
        <p:spPr/>
        <p:txBody>
          <a:bodyPr/>
          <a:lstStyle/>
          <a:p>
            <a:r>
              <a:rPr lang="en-US" dirty="0"/>
              <a:t>2017 West Michigan FTC Kickoff -- </a:t>
            </a:r>
            <a:r>
              <a:rPr lang="en-US" dirty="0">
                <a:hlinkClick r:id="rId2"/>
              </a:rPr>
              <a:t>http://ftckickoff.allendalerobotics.com/wp-content/uploads/2017/09/2017-Allendale-Robotics-FTC-Components-and-Tips.pdf</a:t>
            </a:r>
            <a:endParaRPr lang="en-US" dirty="0"/>
          </a:p>
          <a:p>
            <a:r>
              <a:rPr lang="en-US" dirty="0" err="1"/>
              <a:t>AndyMark</a:t>
            </a:r>
            <a:r>
              <a:rPr lang="en-US" dirty="0"/>
              <a:t> Education Presentations -- </a:t>
            </a:r>
            <a:r>
              <a:rPr lang="en-US" dirty="0">
                <a:hlinkClick r:id="rId3"/>
              </a:rPr>
              <a:t>http://www.andymark.com/category-s/508.htm</a:t>
            </a:r>
            <a:r>
              <a:rPr lang="en-US" dirty="0"/>
              <a:t> </a:t>
            </a:r>
          </a:p>
          <a:p>
            <a:endParaRPr lang="en-US" dirty="0"/>
          </a:p>
        </p:txBody>
      </p:sp>
    </p:spTree>
    <p:extLst>
      <p:ext uri="{BB962C8B-B14F-4D97-AF65-F5344CB8AC3E}">
        <p14:creationId xmlns:p14="http://schemas.microsoft.com/office/powerpoint/2010/main" val="396896828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AFB32-72E8-409B-A3CF-7AB553A122F7}"/>
              </a:ext>
            </a:extLst>
          </p:cNvPr>
          <p:cNvSpPr>
            <a:spLocks noGrp="1"/>
          </p:cNvSpPr>
          <p:nvPr>
            <p:ph type="title"/>
          </p:nvPr>
        </p:nvSpPr>
        <p:spPr/>
        <p:txBody>
          <a:bodyPr/>
          <a:lstStyle/>
          <a:p>
            <a:r>
              <a:rPr lang="en-US" dirty="0"/>
              <a:t>2018-2019 Game Manual Part 1</a:t>
            </a:r>
          </a:p>
        </p:txBody>
      </p:sp>
      <p:sp>
        <p:nvSpPr>
          <p:cNvPr id="5" name="Content Placeholder 4">
            <a:extLst>
              <a:ext uri="{FF2B5EF4-FFF2-40B4-BE49-F238E27FC236}">
                <a16:creationId xmlns:a16="http://schemas.microsoft.com/office/drawing/2014/main" id="{9F276409-DE24-4398-B3BF-11398E507C9E}"/>
              </a:ext>
            </a:extLst>
          </p:cNvPr>
          <p:cNvSpPr>
            <a:spLocks noGrp="1"/>
          </p:cNvSpPr>
          <p:nvPr>
            <p:ph sz="half" idx="1"/>
          </p:nvPr>
        </p:nvSpPr>
        <p:spPr/>
        <p:txBody>
          <a:bodyPr>
            <a:normAutofit fontScale="92500"/>
          </a:bodyPr>
          <a:lstStyle/>
          <a:p>
            <a:r>
              <a:rPr lang="en-US" sz="1400" dirty="0"/>
              <a:t>Section 8 – The Robot</a:t>
            </a:r>
          </a:p>
          <a:p>
            <a:pPr marL="400050" lvl="1" indent="0">
              <a:buNone/>
            </a:pPr>
            <a:r>
              <a:rPr lang="en-US" sz="1400" dirty="0"/>
              <a:t>A FIRST Tech Challenge Robot is a remotely operated vehicle designed and built by a registered FIRST Tech Challenge Team to perform specific tasks when competing in the annual game challenge. This section provides rules and requirements for the design and construction of a Robot. Teams should be familiar with the Robot and game rules before beginning Robot design.</a:t>
            </a:r>
          </a:p>
          <a:p>
            <a:pPr marL="400050" lvl="1" indent="0">
              <a:buNone/>
            </a:pPr>
            <a:endParaRPr lang="en-US" sz="1400" dirty="0"/>
          </a:p>
          <a:p>
            <a:pPr marL="400050" lvl="1" indent="0">
              <a:buNone/>
            </a:pPr>
            <a:endParaRPr lang="en-US" sz="1400" dirty="0"/>
          </a:p>
          <a:p>
            <a:r>
              <a:rPr lang="en-US" sz="1400" dirty="0"/>
              <a:t>Section 9 – Robot Inspection</a:t>
            </a:r>
          </a:p>
          <a:p>
            <a:pPr marL="400050" lvl="1" indent="0">
              <a:buNone/>
            </a:pPr>
            <a:r>
              <a:rPr lang="en-US" sz="1400" dirty="0"/>
              <a:t>The FIRST Tech Challenge Robot will be required to pass Robot and Field inspections before being cleared to compete. These inspections will ensure that all Robot rules and regulations are met. Initial inspections will take place during Team check-in/practice time. </a:t>
            </a:r>
          </a:p>
        </p:txBody>
      </p:sp>
      <p:pic>
        <p:nvPicPr>
          <p:cNvPr id="11" name="Content Placeholder 10">
            <a:extLst>
              <a:ext uri="{FF2B5EF4-FFF2-40B4-BE49-F238E27FC236}">
                <a16:creationId xmlns:a16="http://schemas.microsoft.com/office/drawing/2014/main" id="{35D90AEB-6E1F-4732-B3C0-D2198A7CC7DF}"/>
              </a:ext>
            </a:extLst>
          </p:cNvPr>
          <p:cNvPicPr>
            <a:picLocks noGrp="1" noChangeAspect="1"/>
          </p:cNvPicPr>
          <p:nvPr>
            <p:ph sz="half" idx="2"/>
          </p:nvPr>
        </p:nvPicPr>
        <p:blipFill>
          <a:blip r:embed="rId2"/>
          <a:stretch>
            <a:fillRect/>
          </a:stretch>
        </p:blipFill>
        <p:spPr>
          <a:xfrm>
            <a:off x="4940173" y="1712913"/>
            <a:ext cx="3454653" cy="4313237"/>
          </a:xfrm>
          <a:prstGeom prst="rect">
            <a:avLst/>
          </a:prstGeom>
        </p:spPr>
      </p:pic>
    </p:spTree>
    <p:extLst>
      <p:ext uri="{BB962C8B-B14F-4D97-AF65-F5344CB8AC3E}">
        <p14:creationId xmlns:p14="http://schemas.microsoft.com/office/powerpoint/2010/main" val="490352086"/>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A9F91-3D42-47A9-98D4-881392FB12FC}"/>
              </a:ext>
            </a:extLst>
          </p:cNvPr>
          <p:cNvSpPr>
            <a:spLocks noGrp="1"/>
          </p:cNvSpPr>
          <p:nvPr>
            <p:ph type="title"/>
          </p:nvPr>
        </p:nvSpPr>
        <p:spPr/>
        <p:txBody>
          <a:bodyPr/>
          <a:lstStyle/>
          <a:p>
            <a:r>
              <a:rPr lang="en-US" dirty="0"/>
              <a:t>Robot Systems</a:t>
            </a:r>
          </a:p>
        </p:txBody>
      </p:sp>
      <p:sp>
        <p:nvSpPr>
          <p:cNvPr id="6" name="Content Placeholder 5">
            <a:extLst>
              <a:ext uri="{FF2B5EF4-FFF2-40B4-BE49-F238E27FC236}">
                <a16:creationId xmlns:a16="http://schemas.microsoft.com/office/drawing/2014/main" id="{90A28D1D-2448-4A22-A58B-669987EDF21A}"/>
              </a:ext>
            </a:extLst>
          </p:cNvPr>
          <p:cNvSpPr>
            <a:spLocks noGrp="1"/>
          </p:cNvSpPr>
          <p:nvPr>
            <p:ph idx="1"/>
          </p:nvPr>
        </p:nvSpPr>
        <p:spPr/>
        <p:txBody>
          <a:bodyPr>
            <a:normAutofit/>
          </a:bodyPr>
          <a:lstStyle/>
          <a:p>
            <a:r>
              <a:rPr lang="en-US" sz="2000" dirty="0"/>
              <a:t>Drivetrain – many types</a:t>
            </a:r>
          </a:p>
          <a:p>
            <a:r>
              <a:rPr lang="en-US" sz="2000" dirty="0"/>
              <a:t>Chassis – &lt;= 18x18x18 in starting configuration</a:t>
            </a:r>
          </a:p>
          <a:p>
            <a:r>
              <a:rPr lang="en-US" sz="2000" dirty="0"/>
              <a:t>Electronics / Control System</a:t>
            </a:r>
          </a:p>
          <a:p>
            <a:pPr lvl="1"/>
            <a:r>
              <a:rPr lang="en-US" sz="1800" dirty="0"/>
              <a:t>Robot Electronics</a:t>
            </a:r>
          </a:p>
          <a:p>
            <a:pPr lvl="1"/>
            <a:r>
              <a:rPr lang="en-US" sz="1800" dirty="0"/>
              <a:t>Drive Station</a:t>
            </a:r>
          </a:p>
          <a:p>
            <a:r>
              <a:rPr lang="en-US" sz="2000" dirty="0"/>
              <a:t>Manipulators (very game specific)</a:t>
            </a:r>
          </a:p>
          <a:p>
            <a:pPr lvl="1"/>
            <a:r>
              <a:rPr lang="en-US" sz="1800" dirty="0"/>
              <a:t>Intakes</a:t>
            </a:r>
          </a:p>
          <a:p>
            <a:pPr lvl="1"/>
            <a:r>
              <a:rPr lang="en-US" sz="1800" dirty="0"/>
              <a:t>Game Element Movement/Storage</a:t>
            </a:r>
          </a:p>
          <a:p>
            <a:pPr lvl="1"/>
            <a:r>
              <a:rPr lang="en-US" sz="1800" dirty="0"/>
              <a:t>Grippers</a:t>
            </a:r>
          </a:p>
          <a:p>
            <a:pPr lvl="1"/>
            <a:r>
              <a:rPr lang="en-US" sz="1800" dirty="0"/>
              <a:t>Lifts / Extensions</a:t>
            </a:r>
          </a:p>
          <a:p>
            <a:pPr lvl="1"/>
            <a:r>
              <a:rPr lang="en-US" sz="1800" dirty="0"/>
              <a:t>Shooters</a:t>
            </a:r>
          </a:p>
          <a:p>
            <a:pPr lvl="2"/>
            <a:r>
              <a:rPr lang="en-US" sz="1400" dirty="0"/>
              <a:t>Flywheel (think baseball pitching machine)</a:t>
            </a:r>
          </a:p>
          <a:p>
            <a:pPr lvl="2"/>
            <a:r>
              <a:rPr lang="en-US" sz="1400" dirty="0"/>
              <a:t>Catapult</a:t>
            </a:r>
          </a:p>
          <a:p>
            <a:pPr lvl="2"/>
            <a:r>
              <a:rPr lang="en-US" sz="1400" dirty="0"/>
              <a:t>Pusher / puncher</a:t>
            </a:r>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1852187124"/>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509-7DE7-48F9-AF46-706C8E7A9D49}"/>
              </a:ext>
            </a:extLst>
          </p:cNvPr>
          <p:cNvSpPr>
            <a:spLocks noGrp="1"/>
          </p:cNvSpPr>
          <p:nvPr>
            <p:ph type="title"/>
          </p:nvPr>
        </p:nvSpPr>
        <p:spPr/>
        <p:txBody>
          <a:bodyPr/>
          <a:lstStyle/>
          <a:p>
            <a:r>
              <a:rPr lang="en-US" dirty="0"/>
              <a:t>Robot Mechanical Components</a:t>
            </a:r>
          </a:p>
        </p:txBody>
      </p:sp>
      <p:pic>
        <p:nvPicPr>
          <p:cNvPr id="5" name="Content Placeholder 4">
            <a:extLst>
              <a:ext uri="{FF2B5EF4-FFF2-40B4-BE49-F238E27FC236}">
                <a16:creationId xmlns:a16="http://schemas.microsoft.com/office/drawing/2014/main" id="{0F64D221-8A2F-43A6-A092-76CF568741E4}"/>
              </a:ext>
            </a:extLst>
          </p:cNvPr>
          <p:cNvPicPr>
            <a:picLocks noGrp="1" noChangeAspect="1"/>
          </p:cNvPicPr>
          <p:nvPr>
            <p:ph sz="half" idx="1"/>
          </p:nvPr>
        </p:nvPicPr>
        <p:blipFill>
          <a:blip r:embed="rId2"/>
          <a:stretch>
            <a:fillRect/>
          </a:stretch>
        </p:blipFill>
        <p:spPr>
          <a:xfrm>
            <a:off x="338328" y="1675184"/>
            <a:ext cx="3371088" cy="2165783"/>
          </a:xfrm>
          <a:prstGeom prst="rect">
            <a:avLst/>
          </a:prstGeom>
        </p:spPr>
      </p:pic>
      <p:pic>
        <p:nvPicPr>
          <p:cNvPr id="6" name="Content Placeholder 5">
            <a:extLst>
              <a:ext uri="{FF2B5EF4-FFF2-40B4-BE49-F238E27FC236}">
                <a16:creationId xmlns:a16="http://schemas.microsoft.com/office/drawing/2014/main" id="{F34101DB-DAE0-455A-A8D2-382A1624D8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84985" y="4254945"/>
            <a:ext cx="1619293" cy="18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FE6F228-361E-4C39-99FC-9949F7C247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1568958"/>
            <a:ext cx="2933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446491"/>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&lt;RG01&gt;  Illegal Parts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800" dirty="0"/>
              <a:t>Drive system parts that can damage field</a:t>
            </a:r>
          </a:p>
          <a:p>
            <a:r>
              <a:rPr lang="en-US" sz="1800" dirty="0"/>
              <a:t>Parts that can damage or flip other robots</a:t>
            </a:r>
          </a:p>
          <a:p>
            <a:r>
              <a:rPr lang="en-US" sz="1800" dirty="0"/>
              <a:t>Containing hazardous materials</a:t>
            </a:r>
          </a:p>
          <a:p>
            <a:r>
              <a:rPr lang="en-US" sz="1800" dirty="0"/>
              <a:t>Posing </a:t>
            </a:r>
            <a:r>
              <a:rPr lang="en-US" sz="1800" dirty="0" err="1"/>
              <a:t>uneccary</a:t>
            </a:r>
            <a:r>
              <a:rPr lang="en-US" sz="1800" dirty="0"/>
              <a:t> </a:t>
            </a:r>
            <a:r>
              <a:rPr lang="en-US" sz="1800" dirty="0" err="1"/>
              <a:t>entaglement</a:t>
            </a:r>
            <a:r>
              <a:rPr lang="en-US" sz="1800" dirty="0"/>
              <a:t> risks</a:t>
            </a:r>
          </a:p>
          <a:p>
            <a:r>
              <a:rPr lang="en-US" sz="1800" dirty="0"/>
              <a:t>Sharp edges or corners</a:t>
            </a:r>
          </a:p>
          <a:p>
            <a:r>
              <a:rPr lang="en-US" sz="1800" dirty="0"/>
              <a:t>Animal product based materials</a:t>
            </a:r>
          </a:p>
          <a:p>
            <a:r>
              <a:rPr lang="en-US" sz="1800" dirty="0"/>
              <a:t>Containing liquid or gel materials. </a:t>
            </a:r>
          </a:p>
          <a:p>
            <a:r>
              <a:rPr lang="en-US" sz="1800" dirty="0"/>
              <a:t>Containing materials that would cause a delay of game if released (for example, loose ball bearings, coffee beans, etc.). </a:t>
            </a:r>
          </a:p>
          <a:p>
            <a:r>
              <a:rPr lang="en-US" sz="1800" dirty="0"/>
              <a:t>Parts designed to electrically ground the Robot frame to the Playing Field. </a:t>
            </a:r>
          </a:p>
          <a:p>
            <a:r>
              <a:rPr lang="en-US" sz="1800" dirty="0"/>
              <a:t>Closed gas devices (gas storage vessel, gas spring, compressors, etc.). k. </a:t>
            </a:r>
          </a:p>
          <a:p>
            <a:r>
              <a:rPr lang="en-US" sz="1800" dirty="0"/>
              <a:t>Hydraulic devices.</a:t>
            </a:r>
          </a:p>
        </p:txBody>
      </p:sp>
    </p:spTree>
    <p:extLst>
      <p:ext uri="{BB962C8B-B14F-4D97-AF65-F5344CB8AC3E}">
        <p14:creationId xmlns:p14="http://schemas.microsoft.com/office/powerpoint/2010/main" val="2117998507"/>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C62B47-F448-4B44-AD99-D13E11977DC5}"/>
              </a:ext>
            </a:extLst>
          </p:cNvPr>
          <p:cNvPicPr>
            <a:picLocks noChangeAspect="1"/>
          </p:cNvPicPr>
          <p:nvPr/>
        </p:nvPicPr>
        <p:blipFill>
          <a:blip r:embed="rId2"/>
          <a:stretch>
            <a:fillRect/>
          </a:stretch>
        </p:blipFill>
        <p:spPr>
          <a:xfrm>
            <a:off x="457200" y="2341092"/>
            <a:ext cx="4861622" cy="1598271"/>
          </a:xfrm>
          <a:prstGeom prst="rect">
            <a:avLst/>
          </a:prstGeom>
        </p:spPr>
      </p:pic>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&lt;RG01&gt;  Illegal Parts</a:t>
            </a:r>
          </a:p>
        </p:txBody>
      </p:sp>
      <p:pic>
        <p:nvPicPr>
          <p:cNvPr id="7" name="Picture 6">
            <a:extLst>
              <a:ext uri="{FF2B5EF4-FFF2-40B4-BE49-F238E27FC236}">
                <a16:creationId xmlns:a16="http://schemas.microsoft.com/office/drawing/2014/main" id="{170AA0FB-568B-4023-B46C-C15A605B6D91}"/>
              </a:ext>
            </a:extLst>
          </p:cNvPr>
          <p:cNvPicPr>
            <a:picLocks noChangeAspect="1"/>
          </p:cNvPicPr>
          <p:nvPr/>
        </p:nvPicPr>
        <p:blipFill>
          <a:blip r:embed="rId3"/>
          <a:stretch>
            <a:fillRect/>
          </a:stretch>
        </p:blipFill>
        <p:spPr>
          <a:xfrm>
            <a:off x="5998108" y="2401073"/>
            <a:ext cx="2871572" cy="2055853"/>
          </a:xfrm>
          <a:prstGeom prst="rect">
            <a:avLst/>
          </a:prstGeom>
        </p:spPr>
      </p:pic>
      <p:pic>
        <p:nvPicPr>
          <p:cNvPr id="8" name="Picture 7">
            <a:extLst>
              <a:ext uri="{FF2B5EF4-FFF2-40B4-BE49-F238E27FC236}">
                <a16:creationId xmlns:a16="http://schemas.microsoft.com/office/drawing/2014/main" id="{8A9D5ED4-DA18-4D77-91FA-F3C3844805BF}"/>
              </a:ext>
            </a:extLst>
          </p:cNvPr>
          <p:cNvPicPr>
            <a:picLocks noChangeAspect="1"/>
          </p:cNvPicPr>
          <p:nvPr/>
        </p:nvPicPr>
        <p:blipFill>
          <a:blip r:embed="rId4"/>
          <a:stretch>
            <a:fillRect/>
          </a:stretch>
        </p:blipFill>
        <p:spPr>
          <a:xfrm>
            <a:off x="4179309" y="3428999"/>
            <a:ext cx="3637597" cy="2135837"/>
          </a:xfrm>
          <a:prstGeom prst="rect">
            <a:avLst/>
          </a:prstGeom>
        </p:spPr>
      </p:pic>
      <p:sp>
        <p:nvSpPr>
          <p:cNvPr id="9" name="Rectangle 8">
            <a:extLst>
              <a:ext uri="{FF2B5EF4-FFF2-40B4-BE49-F238E27FC236}">
                <a16:creationId xmlns:a16="http://schemas.microsoft.com/office/drawing/2014/main" id="{6A860A1E-5839-4AE9-B9F4-FA86ECF69D91}"/>
              </a:ext>
            </a:extLst>
          </p:cNvPr>
          <p:cNvSpPr/>
          <p:nvPr/>
        </p:nvSpPr>
        <p:spPr>
          <a:xfrm>
            <a:off x="704088" y="5594054"/>
            <a:ext cx="7927848" cy="646331"/>
          </a:xfrm>
          <a:prstGeom prst="rect">
            <a:avLst/>
          </a:prstGeom>
        </p:spPr>
        <p:txBody>
          <a:bodyPr wrap="square">
            <a:spAutoFit/>
          </a:bodyPr>
          <a:lstStyle/>
          <a:p>
            <a:r>
              <a:rPr lang="en-US" dirty="0"/>
              <a:t>https://www.firstinspires.org/sites/default/files/uploads/resource_library/ftc/legal-illegal-parts-list.pdf</a:t>
            </a:r>
          </a:p>
        </p:txBody>
      </p:sp>
      <p:sp>
        <p:nvSpPr>
          <p:cNvPr id="10" name="TextBox 9">
            <a:extLst>
              <a:ext uri="{FF2B5EF4-FFF2-40B4-BE49-F238E27FC236}">
                <a16:creationId xmlns:a16="http://schemas.microsoft.com/office/drawing/2014/main" id="{ED54DD8A-4003-4711-8AF3-D6F934C592BE}"/>
              </a:ext>
            </a:extLst>
          </p:cNvPr>
          <p:cNvSpPr txBox="1"/>
          <p:nvPr/>
        </p:nvSpPr>
        <p:spPr>
          <a:xfrm>
            <a:off x="274320" y="1563624"/>
            <a:ext cx="8787384" cy="923330"/>
          </a:xfrm>
          <a:prstGeom prst="rect">
            <a:avLst/>
          </a:prstGeom>
          <a:noFill/>
        </p:spPr>
        <p:txBody>
          <a:bodyPr wrap="square" rtlCol="0">
            <a:spAutoFit/>
          </a:bodyPr>
          <a:lstStyle/>
          <a:p>
            <a:r>
              <a:rPr lang="en-US" dirty="0"/>
              <a:t>FIRST publishes a document listing legal and illegal parts.  Not all parts, legal or illegal, are in this document.  It is only a reference with some common items.  Game Manual(s), Q&amp;A, and lead robot inspectors are the final authority!</a:t>
            </a:r>
          </a:p>
        </p:txBody>
      </p:sp>
    </p:spTree>
    <p:extLst>
      <p:ext uri="{BB962C8B-B14F-4D97-AF65-F5344CB8AC3E}">
        <p14:creationId xmlns:p14="http://schemas.microsoft.com/office/powerpoint/2010/main" val="4199906297"/>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B131-BA06-40B1-A5BA-8D0F087E954F}"/>
              </a:ext>
            </a:extLst>
          </p:cNvPr>
          <p:cNvSpPr>
            <a:spLocks noGrp="1"/>
          </p:cNvSpPr>
          <p:nvPr>
            <p:ph type="title"/>
          </p:nvPr>
        </p:nvSpPr>
        <p:spPr/>
        <p:txBody>
          <a:bodyPr/>
          <a:lstStyle/>
          <a:p>
            <a:r>
              <a:rPr lang="en-US" dirty="0"/>
              <a:t>&lt;RG04&gt; Maximum Robot Weight</a:t>
            </a:r>
          </a:p>
        </p:txBody>
      </p:sp>
      <p:sp>
        <p:nvSpPr>
          <p:cNvPr id="3" name="Content Placeholder 2">
            <a:extLst>
              <a:ext uri="{FF2B5EF4-FFF2-40B4-BE49-F238E27FC236}">
                <a16:creationId xmlns:a16="http://schemas.microsoft.com/office/drawing/2014/main" id="{6DB44A80-687F-4D80-BC62-AF6F5CCE737E}"/>
              </a:ext>
            </a:extLst>
          </p:cNvPr>
          <p:cNvSpPr>
            <a:spLocks noGrp="1"/>
          </p:cNvSpPr>
          <p:nvPr>
            <p:ph idx="1"/>
          </p:nvPr>
        </p:nvSpPr>
        <p:spPr/>
        <p:txBody>
          <a:bodyPr>
            <a:normAutofit/>
          </a:bodyPr>
          <a:lstStyle/>
          <a:p>
            <a:r>
              <a:rPr lang="en-US" sz="2000" dirty="0"/>
              <a:t>New for 2018-2019 Season!</a:t>
            </a:r>
          </a:p>
          <a:p>
            <a:r>
              <a:rPr lang="en-US" sz="2000" dirty="0"/>
              <a:t>Robots must not weigh more than 42 pounds </a:t>
            </a:r>
            <a:r>
              <a:rPr lang="en-US" sz="2000" b="1" dirty="0">
                <a:highlight>
                  <a:srgbClr val="FFFF00"/>
                </a:highlight>
              </a:rPr>
              <a:t>including battery</a:t>
            </a:r>
            <a:r>
              <a:rPr lang="en-US" sz="2000" dirty="0"/>
              <a:t>. To account for variances between scales, there will be a .5 pound (.23kg) overage allowance on top of the 42 pound weight limit. This weight constraint does not include the Alliance Flag or Team Marker. If a Team is using multiple mechanisms that will be swapped out from one match to the next, all components and the robot must be weighed together during weight inspection and must not weigh more than 42 pounds.</a:t>
            </a:r>
          </a:p>
          <a:p>
            <a:r>
              <a:rPr lang="en-US" sz="2000" dirty="0"/>
              <a:t>Some past year robots have exceeded this weight limit!</a:t>
            </a:r>
          </a:p>
        </p:txBody>
      </p:sp>
    </p:spTree>
    <p:extLst>
      <p:ext uri="{BB962C8B-B14F-4D97-AF65-F5344CB8AC3E}">
        <p14:creationId xmlns:p14="http://schemas.microsoft.com/office/powerpoint/2010/main" val="2798166113"/>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&lt;RE01&gt;  Main Power Switch</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800" dirty="0"/>
              <a:t>The Robot Main Power Switch must control all power provided by the Robot main battery pack. FIRST requires Teams to use either the TETRIX (part # W39129), MATRIX (part # 50- 0030), or REV (REV-31-1387) power switch. This is the safest method for Teams and field personnel to shut down a Robot. </a:t>
            </a:r>
          </a:p>
        </p:txBody>
      </p:sp>
      <p:pic>
        <p:nvPicPr>
          <p:cNvPr id="3" name="Picture 2">
            <a:extLst>
              <a:ext uri="{FF2B5EF4-FFF2-40B4-BE49-F238E27FC236}">
                <a16:creationId xmlns:a16="http://schemas.microsoft.com/office/drawing/2014/main" id="{692ACA1C-0E1E-47E8-AE77-EAE48DD81F68}"/>
              </a:ext>
            </a:extLst>
          </p:cNvPr>
          <p:cNvPicPr>
            <a:picLocks noChangeAspect="1"/>
          </p:cNvPicPr>
          <p:nvPr/>
        </p:nvPicPr>
        <p:blipFill>
          <a:blip r:embed="rId2"/>
          <a:stretch>
            <a:fillRect/>
          </a:stretch>
        </p:blipFill>
        <p:spPr>
          <a:xfrm>
            <a:off x="0" y="3114626"/>
            <a:ext cx="9144000" cy="1447575"/>
          </a:xfrm>
          <a:prstGeom prst="rect">
            <a:avLst/>
          </a:prstGeom>
        </p:spPr>
      </p:pic>
      <p:sp>
        <p:nvSpPr>
          <p:cNvPr id="4" name="Rectangle 3">
            <a:extLst>
              <a:ext uri="{FF2B5EF4-FFF2-40B4-BE49-F238E27FC236}">
                <a16:creationId xmlns:a16="http://schemas.microsoft.com/office/drawing/2014/main" id="{DA5024BE-DCA5-4C3F-B01D-5E4F68E0DC9C}"/>
              </a:ext>
            </a:extLst>
          </p:cNvPr>
          <p:cNvSpPr/>
          <p:nvPr/>
        </p:nvSpPr>
        <p:spPr>
          <a:xfrm>
            <a:off x="128016" y="4744017"/>
            <a:ext cx="9015984" cy="1200329"/>
          </a:xfrm>
          <a:prstGeom prst="rect">
            <a:avLst/>
          </a:prstGeom>
        </p:spPr>
        <p:txBody>
          <a:bodyPr wrap="square">
            <a:spAutoFit/>
          </a:bodyPr>
          <a:lstStyle/>
          <a:p>
            <a:r>
              <a:rPr lang="en-US" dirty="0"/>
              <a:t>The Robot main power switch </a:t>
            </a:r>
            <a:r>
              <a:rPr lang="en-US" dirty="0">
                <a:highlight>
                  <a:srgbClr val="FFFF00"/>
                </a:highlight>
              </a:rPr>
              <a:t>MUST be mounted or positioned to be readily accessible and visible to competition personnel</a:t>
            </a:r>
            <a:r>
              <a:rPr lang="en-US" dirty="0"/>
              <a:t>. A Main Robot Power label must be placed near the Main Power Switch of the Robot. Attach the image (“POWER BUTTON”) to your Robot near the Main Power Switch. </a:t>
            </a:r>
          </a:p>
        </p:txBody>
      </p:sp>
    </p:spTree>
    <p:extLst>
      <p:ext uri="{BB962C8B-B14F-4D97-AF65-F5344CB8AC3E}">
        <p14:creationId xmlns:p14="http://schemas.microsoft.com/office/powerpoint/2010/main" val="2928549636"/>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Batteries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800" dirty="0"/>
              <a:t>&lt;RE03&gt; -- Battery Mount - Batteries MUST be securely attached (for example, VELCRO, zip tie, rubber band) to the Robot </a:t>
            </a:r>
            <a:r>
              <a:rPr lang="en-US" sz="1800" dirty="0">
                <a:highlight>
                  <a:srgbClr val="FFFF00"/>
                </a:highlight>
              </a:rPr>
              <a:t>in a location where they will not make direct contact with other Robots or the Playing Field</a:t>
            </a:r>
            <a:r>
              <a:rPr lang="en-US" sz="1800" dirty="0"/>
              <a:t>. </a:t>
            </a:r>
          </a:p>
          <a:p>
            <a:r>
              <a:rPr lang="en-US" sz="1800" dirty="0"/>
              <a:t>&lt;RE04&gt; -- Robot Main Battery – All Robot power is provided by a single 12 V Robot main battery. The only allowed Robot main power battery packs are: </a:t>
            </a:r>
          </a:p>
          <a:p>
            <a:pPr lvl="1"/>
            <a:r>
              <a:rPr lang="en-US" sz="1400" dirty="0"/>
              <a:t>a. TETRIX (W39057, formally 739023) 12 VDC battery pack </a:t>
            </a:r>
          </a:p>
          <a:p>
            <a:pPr lvl="1"/>
            <a:r>
              <a:rPr lang="en-US" sz="1400" dirty="0"/>
              <a:t>b. Modern Robotics/MATRIX (14-0014) 12 VDC battery pack </a:t>
            </a:r>
          </a:p>
          <a:p>
            <a:pPr lvl="1"/>
            <a:r>
              <a:rPr lang="en-US" sz="1400" dirty="0"/>
              <a:t>c. REV Robotics (REV-31-1302) 12 VDC Slim Battery pack</a:t>
            </a:r>
          </a:p>
        </p:txBody>
      </p:sp>
      <p:pic>
        <p:nvPicPr>
          <p:cNvPr id="2" name="Picture 1">
            <a:extLst>
              <a:ext uri="{FF2B5EF4-FFF2-40B4-BE49-F238E27FC236}">
                <a16:creationId xmlns:a16="http://schemas.microsoft.com/office/drawing/2014/main" id="{F1260F77-A64A-4175-82DE-7F9C82EBB406}"/>
              </a:ext>
            </a:extLst>
          </p:cNvPr>
          <p:cNvPicPr>
            <a:picLocks noChangeAspect="1"/>
          </p:cNvPicPr>
          <p:nvPr/>
        </p:nvPicPr>
        <p:blipFill>
          <a:blip r:embed="rId2"/>
          <a:stretch>
            <a:fillRect/>
          </a:stretch>
        </p:blipFill>
        <p:spPr>
          <a:xfrm>
            <a:off x="1447800" y="4505706"/>
            <a:ext cx="6248400" cy="1028700"/>
          </a:xfrm>
          <a:prstGeom prst="rect">
            <a:avLst/>
          </a:prstGeom>
        </p:spPr>
      </p:pic>
    </p:spTree>
    <p:extLst>
      <p:ext uri="{BB962C8B-B14F-4D97-AF65-F5344CB8AC3E}">
        <p14:creationId xmlns:p14="http://schemas.microsoft.com/office/powerpoint/2010/main" val="3676048343"/>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fontScale="90000"/>
          </a:bodyPr>
          <a:lstStyle/>
          <a:p>
            <a:r>
              <a:rPr lang="en-US" dirty="0"/>
              <a:t>&lt;RE08&gt;  Motor and Servo Controllers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800" dirty="0"/>
              <a:t>Motor and Servo Controllers are allowed in the following configuration. </a:t>
            </a:r>
          </a:p>
          <a:p>
            <a:pPr lvl="1"/>
            <a:r>
              <a:rPr lang="en-US" sz="1400" dirty="0"/>
              <a:t>Modern Robotics Core Motor Controllers, </a:t>
            </a:r>
          </a:p>
          <a:p>
            <a:pPr lvl="1"/>
            <a:r>
              <a:rPr lang="en-US" sz="1400" dirty="0"/>
              <a:t>Modern Robotics Core Servo Controllers, </a:t>
            </a:r>
          </a:p>
          <a:p>
            <a:pPr lvl="1"/>
            <a:r>
              <a:rPr lang="en-US" sz="1400" dirty="0"/>
              <a:t>REV Expansion Hub, </a:t>
            </a:r>
          </a:p>
          <a:p>
            <a:pPr lvl="1"/>
            <a:r>
              <a:rPr lang="en-US" sz="1400" dirty="0"/>
              <a:t>REV Servo Power Module</a:t>
            </a:r>
          </a:p>
          <a:p>
            <a:pPr lvl="1"/>
            <a:r>
              <a:rPr lang="en-US" sz="1400" dirty="0"/>
              <a:t>and REV SPARK Mini Motor Controllers </a:t>
            </a:r>
          </a:p>
          <a:p>
            <a:pPr marL="457200" lvl="1" indent="0">
              <a:buNone/>
            </a:pPr>
            <a:r>
              <a:rPr lang="en-US" sz="1400" dirty="0"/>
              <a:t>in any combination. </a:t>
            </a:r>
          </a:p>
        </p:txBody>
      </p:sp>
      <p:pic>
        <p:nvPicPr>
          <p:cNvPr id="3" name="Picture 2">
            <a:extLst>
              <a:ext uri="{FF2B5EF4-FFF2-40B4-BE49-F238E27FC236}">
                <a16:creationId xmlns:a16="http://schemas.microsoft.com/office/drawing/2014/main" id="{5782DA8F-04C4-4CC8-904A-0F57393C37D7}"/>
              </a:ext>
            </a:extLst>
          </p:cNvPr>
          <p:cNvPicPr>
            <a:picLocks noChangeAspect="1"/>
          </p:cNvPicPr>
          <p:nvPr/>
        </p:nvPicPr>
        <p:blipFill>
          <a:blip r:embed="rId2"/>
          <a:stretch>
            <a:fillRect/>
          </a:stretch>
        </p:blipFill>
        <p:spPr>
          <a:xfrm>
            <a:off x="1085748" y="4012390"/>
            <a:ext cx="1919198" cy="1992562"/>
          </a:xfrm>
          <a:prstGeom prst="rect">
            <a:avLst/>
          </a:prstGeom>
        </p:spPr>
      </p:pic>
      <p:pic>
        <p:nvPicPr>
          <p:cNvPr id="4" name="Picture 3">
            <a:extLst>
              <a:ext uri="{FF2B5EF4-FFF2-40B4-BE49-F238E27FC236}">
                <a16:creationId xmlns:a16="http://schemas.microsoft.com/office/drawing/2014/main" id="{20DAF5FD-4B65-4EAB-A343-229D17890E79}"/>
              </a:ext>
            </a:extLst>
          </p:cNvPr>
          <p:cNvPicPr>
            <a:picLocks noChangeAspect="1"/>
          </p:cNvPicPr>
          <p:nvPr/>
        </p:nvPicPr>
        <p:blipFill>
          <a:blip r:embed="rId3"/>
          <a:stretch>
            <a:fillRect/>
          </a:stretch>
        </p:blipFill>
        <p:spPr>
          <a:xfrm>
            <a:off x="4843656" y="4012390"/>
            <a:ext cx="2902267" cy="2223157"/>
          </a:xfrm>
          <a:prstGeom prst="rect">
            <a:avLst/>
          </a:prstGeom>
        </p:spPr>
      </p:pic>
      <p:sp>
        <p:nvSpPr>
          <p:cNvPr id="7" name="TextBox 6">
            <a:extLst>
              <a:ext uri="{FF2B5EF4-FFF2-40B4-BE49-F238E27FC236}">
                <a16:creationId xmlns:a16="http://schemas.microsoft.com/office/drawing/2014/main" id="{FCA5C782-740E-4510-AEEA-88D2E46858A5}"/>
              </a:ext>
            </a:extLst>
          </p:cNvPr>
          <p:cNvSpPr txBox="1"/>
          <p:nvPr/>
        </p:nvSpPr>
        <p:spPr>
          <a:xfrm>
            <a:off x="923544" y="3783037"/>
            <a:ext cx="2874833" cy="369332"/>
          </a:xfrm>
          <a:prstGeom prst="rect">
            <a:avLst/>
          </a:prstGeom>
          <a:noFill/>
        </p:spPr>
        <p:txBody>
          <a:bodyPr wrap="square" rtlCol="0">
            <a:spAutoFit/>
          </a:bodyPr>
          <a:lstStyle/>
          <a:p>
            <a:pPr algn="ctr"/>
            <a:r>
              <a:rPr lang="en-US" dirty="0"/>
              <a:t>REV Servo Power Module</a:t>
            </a:r>
          </a:p>
        </p:txBody>
      </p:sp>
      <p:sp>
        <p:nvSpPr>
          <p:cNvPr id="8" name="TextBox 7">
            <a:extLst>
              <a:ext uri="{FF2B5EF4-FFF2-40B4-BE49-F238E27FC236}">
                <a16:creationId xmlns:a16="http://schemas.microsoft.com/office/drawing/2014/main" id="{81E01204-7226-4DA6-BBD7-63117551C10D}"/>
              </a:ext>
            </a:extLst>
          </p:cNvPr>
          <p:cNvSpPr txBox="1"/>
          <p:nvPr/>
        </p:nvSpPr>
        <p:spPr>
          <a:xfrm>
            <a:off x="4871090" y="3653748"/>
            <a:ext cx="2874833" cy="646331"/>
          </a:xfrm>
          <a:prstGeom prst="rect">
            <a:avLst/>
          </a:prstGeom>
          <a:noFill/>
        </p:spPr>
        <p:txBody>
          <a:bodyPr wrap="square" rtlCol="0">
            <a:spAutoFit/>
          </a:bodyPr>
          <a:lstStyle/>
          <a:p>
            <a:pPr algn="ctr"/>
            <a:r>
              <a:rPr lang="en-US" dirty="0"/>
              <a:t>REV Spark Mini Motor Controller</a:t>
            </a:r>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6" descr="Related image">
            <a:extLst>
              <a:ext uri="{FF2B5EF4-FFF2-40B4-BE49-F238E27FC236}">
                <a16:creationId xmlns:a16="http://schemas.microsoft.com/office/drawing/2014/main" id="{6DEA7F8D-0250-4740-A606-5114849F6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516" y="4894615"/>
            <a:ext cx="1588240" cy="111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29223"/>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a:bodyPr>
          <a:lstStyle/>
          <a:p>
            <a:r>
              <a:rPr lang="en-US" dirty="0"/>
              <a:t>&lt;RE09&gt;  DC Motors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a:xfrm>
            <a:off x="457200" y="1559809"/>
            <a:ext cx="8229600" cy="4575498"/>
          </a:xfrm>
        </p:spPr>
        <p:txBody>
          <a:bodyPr>
            <a:normAutofit/>
          </a:bodyPr>
          <a:lstStyle/>
          <a:p>
            <a:r>
              <a:rPr lang="en-US" sz="1800" dirty="0"/>
              <a:t>A maximum of eight (8) DC motors are allowed. The only allowed motors are:</a:t>
            </a:r>
          </a:p>
          <a:p>
            <a:pPr lvl="1"/>
            <a:r>
              <a:rPr lang="en-US" sz="1400" dirty="0"/>
              <a:t>TETRIX 12V DC Motor – not recommended</a:t>
            </a:r>
          </a:p>
          <a:p>
            <a:pPr lvl="1"/>
            <a:r>
              <a:rPr lang="en-US" sz="1400" dirty="0" err="1"/>
              <a:t>AndyMark</a:t>
            </a:r>
            <a:r>
              <a:rPr lang="en-US" sz="1400" dirty="0"/>
              <a:t> </a:t>
            </a:r>
            <a:r>
              <a:rPr lang="en-US" sz="1400" dirty="0" err="1"/>
              <a:t>NeveRest</a:t>
            </a:r>
            <a:r>
              <a:rPr lang="en-US" sz="1400" dirty="0"/>
              <a:t> series 12V DC Motors</a:t>
            </a:r>
          </a:p>
          <a:p>
            <a:pPr lvl="1"/>
            <a:r>
              <a:rPr lang="en-US" sz="1400" dirty="0"/>
              <a:t>Modern Robotics/MATRIX 12V DC Motors </a:t>
            </a:r>
          </a:p>
          <a:p>
            <a:pPr lvl="1"/>
            <a:r>
              <a:rPr lang="en-US" sz="1400" dirty="0"/>
              <a:t>REV Robotics HD Hex 12V DC Motor </a:t>
            </a:r>
          </a:p>
          <a:p>
            <a:pPr lvl="1"/>
            <a:r>
              <a:rPr lang="en-US" sz="1400" dirty="0"/>
              <a:t>REV Robotics Core Hex 12V DC Motor</a:t>
            </a:r>
            <a:endParaRPr lang="en-US" sz="1000" dirty="0"/>
          </a:p>
        </p:txBody>
      </p:sp>
      <p:pic>
        <p:nvPicPr>
          <p:cNvPr id="9218" name="Picture 2" descr="Picture of 12v 4mm Motor Kit with Powerpoles">
            <a:extLst>
              <a:ext uri="{FF2B5EF4-FFF2-40B4-BE49-F238E27FC236}">
                <a16:creationId xmlns:a16="http://schemas.microsoft.com/office/drawing/2014/main" id="{F1C76F8A-12AC-4F08-AA71-A9BF44B52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91" y="4904186"/>
            <a:ext cx="1576578" cy="15765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re Hex Motor">
            <a:extLst>
              <a:ext uri="{FF2B5EF4-FFF2-40B4-BE49-F238E27FC236}">
                <a16:creationId xmlns:a16="http://schemas.microsoft.com/office/drawing/2014/main" id="{EB144272-0E0E-4AAA-9006-DBB4D2B1D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334" y="2642709"/>
            <a:ext cx="1225105" cy="12251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D Hex Motor">
            <a:extLst>
              <a:ext uri="{FF2B5EF4-FFF2-40B4-BE49-F238E27FC236}">
                <a16:creationId xmlns:a16="http://schemas.microsoft.com/office/drawing/2014/main" id="{0202493E-AF06-4ECA-865C-A5E684D7F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856" y="272068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V Robotics">
            <a:extLst>
              <a:ext uri="{FF2B5EF4-FFF2-40B4-BE49-F238E27FC236}">
                <a16:creationId xmlns:a16="http://schemas.microsoft.com/office/drawing/2014/main" id="{8DBABE57-70EA-4FEC-BE64-383BD9747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533" y="2094385"/>
            <a:ext cx="1421703" cy="62630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Modern Robotics Inc">
            <a:extLst>
              <a:ext uri="{FF2B5EF4-FFF2-40B4-BE49-F238E27FC236}">
                <a16:creationId xmlns:a16="http://schemas.microsoft.com/office/drawing/2014/main" id="{FB70F820-7C94-4055-ADE4-D14E6D70D6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6321" y="4768434"/>
            <a:ext cx="1857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44260 TETRIX-MAX-TorqueNADO-Motor-with-Encoder 0">
            <a:extLst>
              <a:ext uri="{FF2B5EF4-FFF2-40B4-BE49-F238E27FC236}">
                <a16:creationId xmlns:a16="http://schemas.microsoft.com/office/drawing/2014/main" id="{22B379A6-F843-4B4F-BB45-9A6EDB81E6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511" y="4262228"/>
            <a:ext cx="1549187" cy="74980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39530 TETRIX-DC-Gear-Motor 0">
            <a:extLst>
              <a:ext uri="{FF2B5EF4-FFF2-40B4-BE49-F238E27FC236}">
                <a16:creationId xmlns:a16="http://schemas.microsoft.com/office/drawing/2014/main" id="{63963EF3-04CC-4F70-A9C4-DEC81C96A7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927" y="5012035"/>
            <a:ext cx="1373505" cy="112627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TETRIX Robotics">
            <a:extLst>
              <a:ext uri="{FF2B5EF4-FFF2-40B4-BE49-F238E27FC236}">
                <a16:creationId xmlns:a16="http://schemas.microsoft.com/office/drawing/2014/main" id="{C6AFA25B-13C6-4BE9-821A-1A7F5971A7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392" y="3610849"/>
            <a:ext cx="1801749" cy="552951"/>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cdn3.volusion.com/vyfsn.knvgw/v/vspfiles/photos/am-3637-2.jpg?1501746365">
            <a:extLst>
              <a:ext uri="{FF2B5EF4-FFF2-40B4-BE49-F238E27FC236}">
                <a16:creationId xmlns:a16="http://schemas.microsoft.com/office/drawing/2014/main" id="{3D25041D-3703-4330-9852-D31B638717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5231" y="4031726"/>
            <a:ext cx="1576578" cy="157657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ttp://cdn3.volusion.com/vyfsn.knvgw/v/vspfiles/photos/am-2964a-2T.jpg?1445267200">
            <a:extLst>
              <a:ext uri="{FF2B5EF4-FFF2-40B4-BE49-F238E27FC236}">
                <a16:creationId xmlns:a16="http://schemas.microsoft.com/office/drawing/2014/main" id="{71B96F84-55D1-4F98-AB39-069709CDD0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5245" y="5305153"/>
            <a:ext cx="1456915" cy="14394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1C945F4-CA6D-40A2-94D3-24B40B4AFDC8}"/>
              </a:ext>
            </a:extLst>
          </p:cNvPr>
          <p:cNvPicPr>
            <a:picLocks noChangeAspect="1"/>
          </p:cNvPicPr>
          <p:nvPr/>
        </p:nvPicPr>
        <p:blipFill>
          <a:blip r:embed="rId12"/>
          <a:stretch>
            <a:fillRect/>
          </a:stretch>
        </p:blipFill>
        <p:spPr>
          <a:xfrm>
            <a:off x="2798319" y="3735016"/>
            <a:ext cx="2627119" cy="540155"/>
          </a:xfrm>
          <a:prstGeom prst="rect">
            <a:avLst/>
          </a:prstGeom>
        </p:spPr>
      </p:pic>
    </p:spTree>
    <p:extLst>
      <p:ext uri="{BB962C8B-B14F-4D97-AF65-F5344CB8AC3E}">
        <p14:creationId xmlns:p14="http://schemas.microsoft.com/office/powerpoint/2010/main" val="3628352747"/>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177F-2FDB-48AD-B819-EC23508B83DF}"/>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E4C1D966-6F29-41BC-B51C-11A0C6878ACE}"/>
              </a:ext>
            </a:extLst>
          </p:cNvPr>
          <p:cNvSpPr>
            <a:spLocks noGrp="1"/>
          </p:cNvSpPr>
          <p:nvPr>
            <p:ph idx="1"/>
          </p:nvPr>
        </p:nvSpPr>
        <p:spPr/>
        <p:txBody>
          <a:bodyPr>
            <a:normAutofit/>
          </a:bodyPr>
          <a:lstStyle/>
          <a:p>
            <a:r>
              <a:rPr lang="en-US" sz="2400" dirty="0"/>
              <a:t>BSEE/MSEE Computer Engineering</a:t>
            </a:r>
          </a:p>
          <a:p>
            <a:r>
              <a:rPr lang="en-US" sz="2400" dirty="0"/>
              <a:t>Build Mentor:  FRC Team 2992 SS Prometheus – 2013-2018</a:t>
            </a:r>
          </a:p>
          <a:p>
            <a:r>
              <a:rPr lang="en-US" sz="2400" dirty="0"/>
              <a:t>Build Mentor FTC Team 8891 SS Epimetheus – 2014-2016</a:t>
            </a:r>
          </a:p>
          <a:p>
            <a:r>
              <a:rPr lang="en-US" sz="2400" dirty="0"/>
              <a:t>Build Mentor FTC Team 10337/14374 Dark Matter – 2015-2018</a:t>
            </a:r>
          </a:p>
          <a:p>
            <a:r>
              <a:rPr lang="en-US" sz="2400" dirty="0"/>
              <a:t>Certified FRC Robot Inspector</a:t>
            </a:r>
          </a:p>
          <a:p>
            <a:r>
              <a:rPr lang="en-US" sz="2400" dirty="0"/>
              <a:t>Certified FTC Field Technical Advisor, Control System Advisor, Lead Robot Inspector</a:t>
            </a:r>
          </a:p>
          <a:p>
            <a:endParaRPr lang="en-US" sz="2000" dirty="0"/>
          </a:p>
          <a:p>
            <a:endParaRPr lang="en-US" sz="2400" dirty="0"/>
          </a:p>
        </p:txBody>
      </p:sp>
    </p:spTree>
    <p:extLst>
      <p:ext uri="{BB962C8B-B14F-4D97-AF65-F5344CB8AC3E}">
        <p14:creationId xmlns:p14="http://schemas.microsoft.com/office/powerpoint/2010/main" val="138699850"/>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a:bodyPr>
          <a:lstStyle/>
          <a:p>
            <a:r>
              <a:rPr lang="en-US" dirty="0"/>
              <a:t>&lt;RE10&gt;  Servos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400" dirty="0"/>
              <a:t>A maximum of twelve (12) servos are allowed. Any servo that is </a:t>
            </a:r>
            <a:r>
              <a:rPr lang="en-US" sz="1400" dirty="0">
                <a:highlight>
                  <a:srgbClr val="FFFF00"/>
                </a:highlight>
              </a:rPr>
              <a:t>compatible with the attached servo controller</a:t>
            </a:r>
            <a:r>
              <a:rPr lang="en-US" sz="1400" dirty="0"/>
              <a:t> is allowed. Servos may only be controlled and powered by an allowed Servo Controller, REV Expansion Hub or REV </a:t>
            </a:r>
            <a:r>
              <a:rPr lang="en-US" sz="1400" dirty="0">
                <a:highlight>
                  <a:srgbClr val="FFFF00"/>
                </a:highlight>
              </a:rPr>
              <a:t>Servo Power Module (when used with an allowed Servo Controller or REV Expansion Hub)</a:t>
            </a:r>
            <a:r>
              <a:rPr lang="en-US" sz="1400" dirty="0"/>
              <a:t>. Servos may be rotary or linear but are limited to 6V or less and must have the three-wire servo connector.</a:t>
            </a:r>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360B28C9-2A2B-46C4-ABE6-8DF596FC9D7B}"/>
              </a:ext>
            </a:extLst>
          </p:cNvPr>
          <p:cNvPicPr>
            <a:picLocks noChangeAspect="1"/>
          </p:cNvPicPr>
          <p:nvPr/>
        </p:nvPicPr>
        <p:blipFill>
          <a:blip r:embed="rId2"/>
          <a:stretch>
            <a:fillRect/>
          </a:stretch>
        </p:blipFill>
        <p:spPr>
          <a:xfrm>
            <a:off x="832105" y="2690812"/>
            <a:ext cx="6877050" cy="1171575"/>
          </a:xfrm>
          <a:prstGeom prst="rect">
            <a:avLst/>
          </a:prstGeom>
        </p:spPr>
      </p:pic>
      <p:pic>
        <p:nvPicPr>
          <p:cNvPr id="12290" name="Picture 2" descr="Hitec Servos">
            <a:extLst>
              <a:ext uri="{FF2B5EF4-FFF2-40B4-BE49-F238E27FC236}">
                <a16:creationId xmlns:a16="http://schemas.microsoft.com/office/drawing/2014/main" id="{4E1955E6-DC62-4921-926C-986D2A3CC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974" y="4119533"/>
            <a:ext cx="2063114" cy="206311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atented">
            <a:extLst>
              <a:ext uri="{FF2B5EF4-FFF2-40B4-BE49-F238E27FC236}">
                <a16:creationId xmlns:a16="http://schemas.microsoft.com/office/drawing/2014/main" id="{93F653FE-BB1E-4DDC-BFFB-76FE92D54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562" y="3975355"/>
            <a:ext cx="2420494" cy="242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26588"/>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a:bodyPr>
          <a:lstStyle/>
          <a:p>
            <a:r>
              <a:rPr lang="en-US" dirty="0"/>
              <a:t>&lt;RE11&gt;  Sensors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400" dirty="0"/>
              <a:t>Sensors are subject to the following constraints: </a:t>
            </a:r>
          </a:p>
          <a:p>
            <a:pPr lvl="1"/>
            <a:r>
              <a:rPr lang="en-US" sz="1400" dirty="0">
                <a:highlight>
                  <a:srgbClr val="FFFF00"/>
                </a:highlight>
              </a:rPr>
              <a:t>Compatible sensors from any manufacturer may be connected </a:t>
            </a:r>
            <a:r>
              <a:rPr lang="en-US" sz="1400" dirty="0"/>
              <a:t>to the Core Device Interface Module or REV Expansion Hub.</a:t>
            </a:r>
          </a:p>
          <a:p>
            <a:pPr lvl="1"/>
            <a:r>
              <a:rPr lang="en-US" sz="1400" dirty="0"/>
              <a:t>Compatible sensors from any manufacturer </a:t>
            </a:r>
            <a:r>
              <a:rPr lang="en-US" sz="1400" dirty="0">
                <a:highlight>
                  <a:srgbClr val="FFFF00"/>
                </a:highlight>
              </a:rPr>
              <a:t>may be connected to the Logic Level Converter and/or the I 2C Sensor Adapter Cable</a:t>
            </a:r>
            <a:r>
              <a:rPr lang="en-US" sz="1400" dirty="0"/>
              <a:t>. </a:t>
            </a:r>
          </a:p>
          <a:p>
            <a:pPr lvl="1"/>
            <a:r>
              <a:rPr lang="en-US" sz="1400" dirty="0"/>
              <a:t>Passive electronics may be used as recommended by sensor manufacturers at the interfaces to the sensors.</a:t>
            </a:r>
          </a:p>
          <a:p>
            <a:pPr lvl="1"/>
            <a:r>
              <a:rPr lang="en-US" sz="1400" dirty="0"/>
              <a:t>Voltage sensors are allowed; except on an output port of a motor or servo controller.</a:t>
            </a:r>
          </a:p>
          <a:p>
            <a:pPr lvl="1"/>
            <a:r>
              <a:rPr lang="en-US" sz="1400" dirty="0"/>
              <a:t>Current sensors are allowed; except on an output port of a motor or servo controller </a:t>
            </a:r>
          </a:p>
          <a:p>
            <a:pPr lvl="1"/>
            <a:r>
              <a:rPr lang="en-US" sz="1400" dirty="0"/>
              <a:t>Simple I2C multiplexers are allowed and they may only be connected to and powered from the I2C connections available on the Core Device Interface Module or the REV Expansion Hub</a:t>
            </a:r>
          </a:p>
          <a:p>
            <a:pPr lvl="1"/>
            <a:r>
              <a:rPr lang="en-US" sz="1400" dirty="0">
                <a:highlight>
                  <a:srgbClr val="FFFF00"/>
                </a:highlight>
              </a:rPr>
              <a:t>Voltage and/or current sensors </a:t>
            </a:r>
            <a:r>
              <a:rPr lang="en-US" sz="1400" dirty="0"/>
              <a:t>are also allowed to connect between the battery pack and the REV Expansion Hub or Core Power Distribution Module. </a:t>
            </a:r>
            <a:endParaRPr lang="en-US" sz="1000" dirty="0"/>
          </a:p>
          <a:p>
            <a:endParaRPr lang="en-US" sz="1400" dirty="0"/>
          </a:p>
          <a:p>
            <a:endParaRPr lang="en-US" sz="1400" dirty="0"/>
          </a:p>
          <a:p>
            <a:endParaRPr lang="en-US" sz="1400" dirty="0"/>
          </a:p>
          <a:p>
            <a:endParaRPr lang="en-US" sz="1400" dirty="0"/>
          </a:p>
          <a:p>
            <a:endParaRPr lang="en-US" sz="1400" dirty="0"/>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7795105"/>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a:bodyPr>
          <a:lstStyle/>
          <a:p>
            <a:r>
              <a:rPr lang="en-US" dirty="0"/>
              <a:t>&lt;RE11&gt;  Sensors Examples</a:t>
            </a:r>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1442AA9-74E4-4FB1-8031-C244AD5B5574}"/>
              </a:ext>
            </a:extLst>
          </p:cNvPr>
          <p:cNvSpPr>
            <a:spLocks noGrp="1"/>
          </p:cNvSpPr>
          <p:nvPr>
            <p:ph idx="1"/>
          </p:nvPr>
        </p:nvSpPr>
        <p:spPr/>
        <p:txBody>
          <a:bodyPr>
            <a:normAutofit fontScale="77500" lnSpcReduction="20000"/>
          </a:bodyPr>
          <a:lstStyle/>
          <a:p>
            <a:r>
              <a:rPr lang="en-US" sz="2800" dirty="0"/>
              <a:t>Voltage/current sensors (limited locations!)</a:t>
            </a:r>
          </a:p>
          <a:p>
            <a:r>
              <a:rPr lang="en-US" sz="2800" dirty="0"/>
              <a:t>Distance Sensors</a:t>
            </a:r>
          </a:p>
          <a:p>
            <a:r>
              <a:rPr lang="en-US" sz="2800" dirty="0"/>
              <a:t>Color Sensors</a:t>
            </a:r>
          </a:p>
          <a:p>
            <a:r>
              <a:rPr lang="en-US" sz="2800" dirty="0"/>
              <a:t>Analog Potentiometer</a:t>
            </a:r>
          </a:p>
          <a:p>
            <a:r>
              <a:rPr lang="en-US" sz="2800" dirty="0"/>
              <a:t>Touch Sensor</a:t>
            </a:r>
          </a:p>
          <a:p>
            <a:r>
              <a:rPr lang="en-US" sz="2800" dirty="0"/>
              <a:t>Limit Switch (Mechanical or Magnetic)</a:t>
            </a:r>
          </a:p>
          <a:p>
            <a:r>
              <a:rPr lang="en-US" sz="2800" dirty="0"/>
              <a:t>Encoders – Built into motors or stand alone</a:t>
            </a:r>
          </a:p>
          <a:p>
            <a:pPr lvl="1"/>
            <a:r>
              <a:rPr lang="en-US" sz="2400" dirty="0"/>
              <a:t>Absolute</a:t>
            </a:r>
          </a:p>
          <a:p>
            <a:pPr lvl="1"/>
            <a:r>
              <a:rPr lang="en-US" sz="2400" dirty="0"/>
              <a:t>Relative</a:t>
            </a:r>
          </a:p>
          <a:p>
            <a:r>
              <a:rPr lang="en-US" sz="2800" dirty="0"/>
              <a:t>Many brands – pretty much anything that is compatible is legal</a:t>
            </a:r>
          </a:p>
          <a:p>
            <a:r>
              <a:rPr lang="en-US" sz="2800" dirty="0"/>
              <a:t>Interfacing to Rev Hub may require voltage converter:  </a:t>
            </a:r>
            <a:r>
              <a:rPr lang="en-US" sz="2800" dirty="0">
                <a:hlinkClick r:id="rId2"/>
              </a:rPr>
              <a:t>http://www.revrobotics.com/content/docs/REV-31-1153-GS.pdf</a:t>
            </a:r>
            <a:r>
              <a:rPr lang="en-US" sz="2800" dirty="0"/>
              <a:t> </a:t>
            </a:r>
          </a:p>
          <a:p>
            <a:pPr lvl="1"/>
            <a:endParaRPr lang="en-US" sz="2400" dirty="0"/>
          </a:p>
        </p:txBody>
      </p:sp>
    </p:spTree>
    <p:extLst>
      <p:ext uri="{BB962C8B-B14F-4D97-AF65-F5344CB8AC3E}">
        <p14:creationId xmlns:p14="http://schemas.microsoft.com/office/powerpoint/2010/main" val="625902649"/>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a:bodyPr>
          <a:lstStyle/>
          <a:p>
            <a:r>
              <a:rPr lang="en-US" dirty="0"/>
              <a:t>&lt;RE11&gt;  Sensors Built into Rev Hub</a:t>
            </a:r>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1442AA9-74E4-4FB1-8031-C244AD5B5574}"/>
              </a:ext>
            </a:extLst>
          </p:cNvPr>
          <p:cNvSpPr>
            <a:spLocks noGrp="1"/>
          </p:cNvSpPr>
          <p:nvPr>
            <p:ph idx="1"/>
          </p:nvPr>
        </p:nvSpPr>
        <p:spPr/>
        <p:txBody>
          <a:bodyPr>
            <a:normAutofit/>
          </a:bodyPr>
          <a:lstStyle/>
          <a:p>
            <a:pPr lvl="1"/>
            <a:r>
              <a:rPr lang="en-US" sz="2000" dirty="0"/>
              <a:t>Battery Voltage sensor (new last year – not many knew about)</a:t>
            </a:r>
          </a:p>
          <a:p>
            <a:pPr lvl="1"/>
            <a:r>
              <a:rPr lang="en-US" sz="2000" dirty="0"/>
              <a:t>Integrated 9 axis Inertial Measurement Unit (aka Gyro)</a:t>
            </a:r>
          </a:p>
          <a:p>
            <a:pPr lvl="2"/>
            <a:r>
              <a:rPr lang="en-US" sz="1800" dirty="0"/>
              <a:t>Absolute orientation in 3 dimensions – most commonly used</a:t>
            </a:r>
          </a:p>
          <a:p>
            <a:pPr lvl="2"/>
            <a:r>
              <a:rPr lang="en-US" sz="1800" dirty="0"/>
              <a:t>Rate of rotation in 3 dimensions</a:t>
            </a:r>
          </a:p>
          <a:p>
            <a:pPr lvl="2"/>
            <a:r>
              <a:rPr lang="en-US" sz="1800" dirty="0"/>
              <a:t>Acceleration in 3 dimensions (including finding earth’s gravity which tells us which way is down)</a:t>
            </a:r>
          </a:p>
          <a:p>
            <a:pPr lvl="2"/>
            <a:r>
              <a:rPr lang="en-US" sz="1800" dirty="0"/>
              <a:t>Magnetometer (aka compass) – almost useless on metal robot with motors etc.</a:t>
            </a:r>
          </a:p>
          <a:p>
            <a:pPr lvl="1"/>
            <a:r>
              <a:rPr lang="en-US" sz="2000" dirty="0"/>
              <a:t>Current Monitoring sensor (not yet exposed in software library)</a:t>
            </a:r>
          </a:p>
          <a:p>
            <a:pPr lvl="2"/>
            <a:r>
              <a:rPr lang="en-US" sz="1600" dirty="0"/>
              <a:t>Total</a:t>
            </a:r>
          </a:p>
          <a:p>
            <a:pPr lvl="2"/>
            <a:r>
              <a:rPr lang="en-US" sz="1600" dirty="0"/>
              <a:t>Per motor</a:t>
            </a:r>
          </a:p>
          <a:p>
            <a:pPr lvl="2"/>
            <a:r>
              <a:rPr lang="en-US" sz="1600" dirty="0"/>
              <a:t>Per device bus (servo, I2C, </a:t>
            </a:r>
            <a:r>
              <a:rPr lang="en-US" sz="1600" dirty="0" err="1"/>
              <a:t>etc</a:t>
            </a:r>
            <a:r>
              <a:rPr lang="en-US" sz="1600" dirty="0"/>
              <a:t>)</a:t>
            </a:r>
          </a:p>
          <a:p>
            <a:pPr lvl="2"/>
            <a:endParaRPr lang="en-US" sz="1800" dirty="0"/>
          </a:p>
          <a:p>
            <a:pPr lvl="1"/>
            <a:endParaRPr lang="en-US" sz="2000" dirty="0"/>
          </a:p>
        </p:txBody>
      </p:sp>
    </p:spTree>
    <p:extLst>
      <p:ext uri="{BB962C8B-B14F-4D97-AF65-F5344CB8AC3E}">
        <p14:creationId xmlns:p14="http://schemas.microsoft.com/office/powerpoint/2010/main" val="1081367797"/>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88A0D-FD77-4E1B-8F8A-6060CB53CC71}"/>
              </a:ext>
            </a:extLst>
          </p:cNvPr>
          <p:cNvPicPr>
            <a:picLocks noChangeAspect="1"/>
          </p:cNvPicPr>
          <p:nvPr/>
        </p:nvPicPr>
        <p:blipFill>
          <a:blip r:embed="rId2"/>
          <a:stretch>
            <a:fillRect/>
          </a:stretch>
        </p:blipFill>
        <p:spPr>
          <a:xfrm>
            <a:off x="4794068" y="4767754"/>
            <a:ext cx="2320290" cy="1849201"/>
          </a:xfrm>
          <a:prstGeom prst="rect">
            <a:avLst/>
          </a:prstGeom>
        </p:spPr>
      </p:pic>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fontScale="90000"/>
          </a:bodyPr>
          <a:lstStyle/>
          <a:p>
            <a:r>
              <a:rPr lang="en-US" dirty="0"/>
              <a:t>&lt;RE12&gt;  Light Sources (New Options)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400" dirty="0"/>
              <a:t>Functional and/or decorative light sources (including LEDs) are allowed with the following constraints:</a:t>
            </a:r>
          </a:p>
          <a:p>
            <a:pPr lvl="1"/>
            <a:r>
              <a:rPr lang="en-US" sz="1400" dirty="0"/>
              <a:t>Focused or directed light sources (for example: lasers and mirrors) are not allowed except for the REV Robotics 2m Distance sensor (REV-31-1505).</a:t>
            </a:r>
          </a:p>
          <a:p>
            <a:pPr lvl="1"/>
            <a:r>
              <a:rPr lang="en-US" sz="1400" dirty="0"/>
              <a:t>Light source control by compatible ports on the REV Expansion Hub and Modern Robotics Core Control Modules is allowed.</a:t>
            </a:r>
          </a:p>
          <a:p>
            <a:pPr lvl="1"/>
            <a:r>
              <a:rPr lang="en-US" sz="1400" dirty="0">
                <a:highlight>
                  <a:srgbClr val="00FF00"/>
                </a:highlight>
              </a:rPr>
              <a:t>Commercial off the Shelf interface modules (without user programmable microprocessors) are allowed between the light source and the components listed in b.  (</a:t>
            </a:r>
            <a:r>
              <a:rPr lang="en-US" sz="1400" dirty="0" err="1">
                <a:highlight>
                  <a:srgbClr val="00FF00"/>
                </a:highlight>
              </a:rPr>
              <a:t>e.g</a:t>
            </a:r>
            <a:r>
              <a:rPr lang="en-US" sz="1400" dirty="0">
                <a:highlight>
                  <a:srgbClr val="00FF00"/>
                </a:highlight>
              </a:rPr>
              <a:t> NEW Rev </a:t>
            </a:r>
            <a:r>
              <a:rPr lang="en-US" sz="1400" dirty="0" err="1">
                <a:highlight>
                  <a:srgbClr val="00FF00"/>
                </a:highlight>
              </a:rPr>
              <a:t>Blinkin</a:t>
            </a:r>
            <a:r>
              <a:rPr lang="en-US" sz="1400" dirty="0">
                <a:highlight>
                  <a:srgbClr val="00FF00"/>
                </a:highlight>
              </a:rPr>
              <a:t>)</a:t>
            </a:r>
          </a:p>
          <a:p>
            <a:pPr lvl="1"/>
            <a:r>
              <a:rPr lang="en-US" sz="1400" dirty="0"/>
              <a:t>The </a:t>
            </a:r>
            <a:r>
              <a:rPr lang="en-US" sz="1400" dirty="0">
                <a:highlight>
                  <a:srgbClr val="FFFF00"/>
                </a:highlight>
              </a:rPr>
              <a:t>only approved power sources for lights </a:t>
            </a:r>
            <a:r>
              <a:rPr lang="en-US" sz="1400" dirty="0"/>
              <a:t>are as follows: </a:t>
            </a:r>
          </a:p>
          <a:p>
            <a:pPr lvl="2"/>
            <a:r>
              <a:rPr lang="en-US" sz="1400" dirty="0"/>
              <a:t>Internal (as supplied by the Commercial off the Shelf manufacturer), battery pack or battery holder</a:t>
            </a:r>
          </a:p>
          <a:p>
            <a:pPr lvl="2"/>
            <a:r>
              <a:rPr lang="en-US" sz="1400" dirty="0"/>
              <a:t>Power ports on the Core Power Distribution Module</a:t>
            </a:r>
          </a:p>
          <a:p>
            <a:pPr lvl="2"/>
            <a:r>
              <a:rPr lang="en-US" sz="1400" dirty="0"/>
              <a:t>Motor-control ports on the Core Motor Controller Module</a:t>
            </a:r>
          </a:p>
          <a:p>
            <a:pPr lvl="2"/>
            <a:r>
              <a:rPr lang="en-US" sz="1400" dirty="0"/>
              <a:t>REV Expansion Hub Motor-control ports, spare XT30 ports, 5V auxiliary power ports, and I2C sensor ports. </a:t>
            </a:r>
          </a:p>
          <a:p>
            <a:endParaRPr lang="en-US" sz="1400" dirty="0"/>
          </a:p>
          <a:p>
            <a:endParaRPr lang="en-US" sz="1400" dirty="0"/>
          </a:p>
          <a:p>
            <a:endParaRPr lang="en-US" sz="1400" dirty="0"/>
          </a:p>
          <a:p>
            <a:endParaRPr lang="en-US" sz="1400" dirty="0"/>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9DE6F84F-7C22-40CE-BB85-225370B61D2C}"/>
              </a:ext>
            </a:extLst>
          </p:cNvPr>
          <p:cNvSpPr/>
          <p:nvPr/>
        </p:nvSpPr>
        <p:spPr>
          <a:xfrm>
            <a:off x="0" y="5307335"/>
            <a:ext cx="4572000" cy="646331"/>
          </a:xfrm>
          <a:prstGeom prst="rect">
            <a:avLst/>
          </a:prstGeom>
        </p:spPr>
        <p:txBody>
          <a:bodyPr>
            <a:spAutoFit/>
          </a:bodyPr>
          <a:lstStyle/>
          <a:p>
            <a:r>
              <a:rPr lang="en-US" dirty="0"/>
              <a:t>http://www.revrobotics.com/content/docs/REV-31-1153-GS.pdf</a:t>
            </a:r>
          </a:p>
        </p:txBody>
      </p:sp>
    </p:spTree>
    <p:extLst>
      <p:ext uri="{BB962C8B-B14F-4D97-AF65-F5344CB8AC3E}">
        <p14:creationId xmlns:p14="http://schemas.microsoft.com/office/powerpoint/2010/main" val="3027384015"/>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fontScale="90000"/>
          </a:bodyPr>
          <a:lstStyle/>
          <a:p>
            <a:r>
              <a:rPr lang="en-US" dirty="0"/>
              <a:t>&lt;RE06&gt;  Android Devices</a:t>
            </a:r>
            <a:br>
              <a:rPr lang="en-US" dirty="0"/>
            </a:br>
            <a:r>
              <a:rPr lang="en-US" dirty="0"/>
              <a:t>&lt;RE16&gt; Driver Station</a:t>
            </a:r>
          </a:p>
        </p:txBody>
      </p:sp>
      <p:sp>
        <p:nvSpPr>
          <p:cNvPr id="9" name="AutoShape 2" descr="Image result for new">
            <a:extLst>
              <a:ext uri="{FF2B5EF4-FFF2-40B4-BE49-F238E27FC236}">
                <a16:creationId xmlns:a16="http://schemas.microsoft.com/office/drawing/2014/main" id="{76D1A5AD-CA3F-4687-976E-34F983069AC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3">
            <a:extLst>
              <a:ext uri="{FF2B5EF4-FFF2-40B4-BE49-F238E27FC236}">
                <a16:creationId xmlns:a16="http://schemas.microsoft.com/office/drawing/2014/main" id="{4785F03B-A281-47F3-A2AC-413C9278F57E}"/>
              </a:ext>
            </a:extLst>
          </p:cNvPr>
          <p:cNvSpPr>
            <a:spLocks noGrp="1"/>
          </p:cNvSpPr>
          <p:nvPr>
            <p:ph idx="1"/>
          </p:nvPr>
        </p:nvSpPr>
        <p:spPr/>
        <p:txBody>
          <a:bodyPr>
            <a:normAutofit fontScale="92500" lnSpcReduction="20000"/>
          </a:bodyPr>
          <a:lstStyle/>
          <a:p>
            <a:r>
              <a:rPr lang="en-US" dirty="0"/>
              <a:t>Specific list of legal Android Phones</a:t>
            </a:r>
          </a:p>
          <a:p>
            <a:r>
              <a:rPr lang="en-US" dirty="0"/>
              <a:t>Exactly 1 phone on robot, 1 on driver station</a:t>
            </a:r>
          </a:p>
          <a:p>
            <a:r>
              <a:rPr lang="en-US" dirty="0"/>
              <a:t>On robot phone, only internal battery or powered by robot battery (e.g. via Rev Hub)</a:t>
            </a:r>
          </a:p>
          <a:p>
            <a:r>
              <a:rPr lang="en-US" dirty="0"/>
              <a:t>On Driver Station 1 USB battery allowed</a:t>
            </a:r>
          </a:p>
          <a:p>
            <a:r>
              <a:rPr lang="en-US" dirty="0"/>
              <a:t>Driver Station</a:t>
            </a:r>
          </a:p>
          <a:p>
            <a:pPr lvl="1"/>
            <a:r>
              <a:rPr lang="en-US" dirty="0"/>
              <a:t>Phone</a:t>
            </a:r>
          </a:p>
          <a:p>
            <a:pPr lvl="1"/>
            <a:r>
              <a:rPr lang="en-US" dirty="0"/>
              <a:t>One OTG cable</a:t>
            </a:r>
          </a:p>
          <a:p>
            <a:pPr lvl="1"/>
            <a:r>
              <a:rPr lang="en-US" dirty="0"/>
              <a:t>&lt;= 1 USB Hub</a:t>
            </a:r>
          </a:p>
          <a:p>
            <a:pPr lvl="1"/>
            <a:r>
              <a:rPr lang="en-US" dirty="0"/>
              <a:t>2 Gamepads (Logitech F310 or Xbox 360)</a:t>
            </a:r>
          </a:p>
        </p:txBody>
      </p:sp>
    </p:spTree>
    <p:extLst>
      <p:ext uri="{BB962C8B-B14F-4D97-AF65-F5344CB8AC3E}">
        <p14:creationId xmlns:p14="http://schemas.microsoft.com/office/powerpoint/2010/main" val="1771755664"/>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
        <p:nvSpPr>
          <p:cNvPr id="5" name="Text Placeholder 4"/>
          <p:cNvSpPr>
            <a:spLocks noGrp="1"/>
          </p:cNvSpPr>
          <p:nvPr>
            <p:ph type="body" idx="1"/>
          </p:nvPr>
        </p:nvSpPr>
        <p:spPr>
          <a:xfrm>
            <a:off x="722312" y="3027029"/>
            <a:ext cx="8264933" cy="1962982"/>
          </a:xfrm>
        </p:spPr>
        <p:txBody>
          <a:bodyPr>
            <a:normAutofit/>
          </a:bodyPr>
          <a:lstStyle/>
          <a:p>
            <a:r>
              <a:rPr lang="en-US" sz="1800" dirty="0"/>
              <a:t>Feel free to contact me after the event w/ questions:  </a:t>
            </a:r>
            <a:r>
              <a:rPr lang="en-US" sz="1800" dirty="0">
                <a:hlinkClick r:id="rId2"/>
              </a:rPr>
              <a:t>mike@sonnier.name</a:t>
            </a:r>
            <a:endParaRPr lang="en-US" sz="1800" dirty="0"/>
          </a:p>
          <a:p>
            <a:endParaRPr lang="en-US" sz="1800" dirty="0"/>
          </a:p>
          <a:p>
            <a:r>
              <a:rPr lang="en-US" sz="1800" dirty="0"/>
              <a:t>I will likely be volunteering again this year in some manner as FTA/CSA/robot inspector for at least some events in Louisiana.  As I get updates/training from FIRST headquarters I will work w/ Clark and FIRST Louisiana to get updates out to teams.</a:t>
            </a:r>
          </a:p>
        </p:txBody>
      </p:sp>
    </p:spTree>
    <p:extLst>
      <p:ext uri="{BB962C8B-B14F-4D97-AF65-F5344CB8AC3E}">
        <p14:creationId xmlns:p14="http://schemas.microsoft.com/office/powerpoint/2010/main" val="610657353"/>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D1A1D-7BB5-4464-ACB0-3902078B319E}"/>
              </a:ext>
            </a:extLst>
          </p:cNvPr>
          <p:cNvSpPr>
            <a:spLocks noGrp="1"/>
          </p:cNvSpPr>
          <p:nvPr>
            <p:ph type="title"/>
          </p:nvPr>
        </p:nvSpPr>
        <p:spPr/>
        <p:txBody>
          <a:bodyPr/>
          <a:lstStyle/>
          <a:p>
            <a:r>
              <a:rPr lang="en-US" dirty="0"/>
              <a:t>Topics</a:t>
            </a:r>
          </a:p>
        </p:txBody>
      </p:sp>
      <p:sp>
        <p:nvSpPr>
          <p:cNvPr id="5" name="Content Placeholder 4">
            <a:extLst>
              <a:ext uri="{FF2B5EF4-FFF2-40B4-BE49-F238E27FC236}">
                <a16:creationId xmlns:a16="http://schemas.microsoft.com/office/drawing/2014/main" id="{61D45A77-0B05-430B-9BBB-6E6DA191ECA1}"/>
              </a:ext>
            </a:extLst>
          </p:cNvPr>
          <p:cNvSpPr>
            <a:spLocks noGrp="1"/>
          </p:cNvSpPr>
          <p:nvPr>
            <p:ph idx="1"/>
          </p:nvPr>
        </p:nvSpPr>
        <p:spPr/>
        <p:txBody>
          <a:bodyPr/>
          <a:lstStyle/>
          <a:p>
            <a:r>
              <a:rPr lang="en-US" dirty="0"/>
              <a:t>Robot Systems</a:t>
            </a:r>
          </a:p>
          <a:p>
            <a:r>
              <a:rPr lang="en-US" dirty="0"/>
              <a:t>Robot Mechanical Components</a:t>
            </a:r>
          </a:p>
          <a:p>
            <a:r>
              <a:rPr lang="en-US" dirty="0"/>
              <a:t>Robot Electrical Components</a:t>
            </a:r>
          </a:p>
          <a:p>
            <a:r>
              <a:rPr lang="en-US" dirty="0"/>
              <a:t>Build Do’s and Don’ts</a:t>
            </a:r>
          </a:p>
          <a:p>
            <a:r>
              <a:rPr lang="en-US" dirty="0"/>
              <a:t>Q&amp;A</a:t>
            </a:r>
          </a:p>
        </p:txBody>
      </p:sp>
    </p:spTree>
    <p:extLst>
      <p:ext uri="{BB962C8B-B14F-4D97-AF65-F5344CB8AC3E}">
        <p14:creationId xmlns:p14="http://schemas.microsoft.com/office/powerpoint/2010/main" val="3484136269"/>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63C5-4957-4768-95C2-E4D9D99C573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93F2268-F88E-4683-AE25-AF1644562073}"/>
              </a:ext>
            </a:extLst>
          </p:cNvPr>
          <p:cNvSpPr>
            <a:spLocks noGrp="1"/>
          </p:cNvSpPr>
          <p:nvPr>
            <p:ph idx="1"/>
          </p:nvPr>
        </p:nvSpPr>
        <p:spPr/>
        <p:txBody>
          <a:bodyPr>
            <a:normAutofit fontScale="92500" lnSpcReduction="20000"/>
          </a:bodyPr>
          <a:lstStyle/>
          <a:p>
            <a:r>
              <a:rPr lang="en-US" dirty="0"/>
              <a:t>This presentation only highlights my opinion on key points of the Part 1 manual on components and build rules. It does not relieve your team of the responsibility to read and question the rules and monitor the FTC forum for rule changes.  THIS IS NOT OFFICIAL INFO.</a:t>
            </a:r>
          </a:p>
          <a:p>
            <a:r>
              <a:rPr lang="en-US" dirty="0"/>
              <a:t>The FTC forums are available at </a:t>
            </a:r>
            <a:r>
              <a:rPr lang="en-US" dirty="0">
                <a:hlinkClick r:id="rId2"/>
              </a:rPr>
              <a:t>https://ftcforum.usfirst.org/</a:t>
            </a:r>
            <a:r>
              <a:rPr lang="en-US" dirty="0"/>
              <a:t> .  This is the only official source for Q&amp;A and interpretations of the game manual.</a:t>
            </a:r>
          </a:p>
        </p:txBody>
      </p:sp>
    </p:spTree>
    <p:extLst>
      <p:ext uri="{BB962C8B-B14F-4D97-AF65-F5344CB8AC3E}">
        <p14:creationId xmlns:p14="http://schemas.microsoft.com/office/powerpoint/2010/main" val="1563720557"/>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Build Options – Starting Kit Choices</a:t>
            </a:r>
          </a:p>
        </p:txBody>
      </p:sp>
      <p:pic>
        <p:nvPicPr>
          <p:cNvPr id="3074" name="Picture 2" descr="https://www.tetrixrobotics.com/sharedimages/product/icongo/iCg_44706_FIRSTSet_05-11-18.jpg">
            <a:extLst>
              <a:ext uri="{FF2B5EF4-FFF2-40B4-BE49-F238E27FC236}">
                <a16:creationId xmlns:a16="http://schemas.microsoft.com/office/drawing/2014/main" id="{2D63B3A0-90A6-4B46-AC23-8D2DE07BF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94143"/>
            <a:ext cx="2066544" cy="2066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E27545-04DB-4405-8E4A-DB375C654F06}"/>
              </a:ext>
            </a:extLst>
          </p:cNvPr>
          <p:cNvPicPr>
            <a:picLocks noChangeAspect="1"/>
          </p:cNvPicPr>
          <p:nvPr/>
        </p:nvPicPr>
        <p:blipFill>
          <a:blip r:embed="rId3"/>
          <a:stretch>
            <a:fillRect/>
          </a:stretch>
        </p:blipFill>
        <p:spPr>
          <a:xfrm>
            <a:off x="5907452" y="2359721"/>
            <a:ext cx="2682382" cy="1493901"/>
          </a:xfrm>
          <a:prstGeom prst="rect">
            <a:avLst/>
          </a:prstGeom>
        </p:spPr>
      </p:pic>
      <p:pic>
        <p:nvPicPr>
          <p:cNvPr id="3076" name="Picture 4" descr="This compilation includes 1,359 of the best FTC approved parts to set your team up for a successful year of competing.">
            <a:extLst>
              <a:ext uri="{FF2B5EF4-FFF2-40B4-BE49-F238E27FC236}">
                <a16:creationId xmlns:a16="http://schemas.microsoft.com/office/drawing/2014/main" id="{6B2906F7-AE25-453A-8EF9-A8513EB13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3" y="4263748"/>
            <a:ext cx="2451353" cy="1567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6D3CDDB-80DE-4272-9BE1-4893B6B85E18}"/>
              </a:ext>
            </a:extLst>
          </p:cNvPr>
          <p:cNvPicPr>
            <a:picLocks noChangeAspect="1"/>
          </p:cNvPicPr>
          <p:nvPr/>
        </p:nvPicPr>
        <p:blipFill>
          <a:blip r:embed="rId5"/>
          <a:stretch>
            <a:fillRect/>
          </a:stretch>
        </p:blipFill>
        <p:spPr>
          <a:xfrm>
            <a:off x="5726811" y="4239751"/>
            <a:ext cx="3067050" cy="2047875"/>
          </a:xfrm>
          <a:prstGeom prst="rect">
            <a:avLst/>
          </a:prstGeom>
        </p:spPr>
      </p:pic>
      <p:sp>
        <p:nvSpPr>
          <p:cNvPr id="14" name="TextBox 13">
            <a:extLst>
              <a:ext uri="{FF2B5EF4-FFF2-40B4-BE49-F238E27FC236}">
                <a16:creationId xmlns:a16="http://schemas.microsoft.com/office/drawing/2014/main" id="{29B6851E-E28A-41AD-8451-65416C46F650}"/>
              </a:ext>
            </a:extLst>
          </p:cNvPr>
          <p:cNvSpPr txBox="1"/>
          <p:nvPr/>
        </p:nvSpPr>
        <p:spPr>
          <a:xfrm>
            <a:off x="6513978" y="4038288"/>
            <a:ext cx="1492716" cy="369332"/>
          </a:xfrm>
          <a:prstGeom prst="rect">
            <a:avLst/>
          </a:prstGeom>
          <a:noFill/>
        </p:spPr>
        <p:txBody>
          <a:bodyPr wrap="none" rtlCol="0">
            <a:spAutoFit/>
          </a:bodyPr>
          <a:lstStyle/>
          <a:p>
            <a:pPr algn="ctr"/>
            <a:r>
              <a:rPr lang="en-US" dirty="0"/>
              <a:t>Custom Built</a:t>
            </a:r>
          </a:p>
        </p:txBody>
      </p:sp>
      <p:sp>
        <p:nvSpPr>
          <p:cNvPr id="10" name="TextBox 9">
            <a:extLst>
              <a:ext uri="{FF2B5EF4-FFF2-40B4-BE49-F238E27FC236}">
                <a16:creationId xmlns:a16="http://schemas.microsoft.com/office/drawing/2014/main" id="{A482779B-EEFF-4E82-B81F-CED675E39B6F}"/>
              </a:ext>
            </a:extLst>
          </p:cNvPr>
          <p:cNvSpPr txBox="1"/>
          <p:nvPr/>
        </p:nvSpPr>
        <p:spPr>
          <a:xfrm>
            <a:off x="3139583" y="2665228"/>
            <a:ext cx="2682382" cy="2031325"/>
          </a:xfrm>
          <a:prstGeom prst="rect">
            <a:avLst/>
          </a:prstGeom>
          <a:noFill/>
        </p:spPr>
        <p:txBody>
          <a:bodyPr wrap="square" rtlCol="0">
            <a:spAutoFit/>
          </a:bodyPr>
          <a:lstStyle/>
          <a:p>
            <a:pPr algn="ctr"/>
            <a:r>
              <a:rPr lang="en-US" b="1" dirty="0">
                <a:solidFill>
                  <a:schemeClr val="tx2"/>
                </a:solidFill>
              </a:rPr>
              <a:t>You have choices!  Every vendor product has pros/cons!  You can mix &amp; match (sometimes with some custom interfacing required).</a:t>
            </a:r>
          </a:p>
        </p:txBody>
      </p:sp>
      <p:pic>
        <p:nvPicPr>
          <p:cNvPr id="11" name="Picture 10">
            <a:extLst>
              <a:ext uri="{FF2B5EF4-FFF2-40B4-BE49-F238E27FC236}">
                <a16:creationId xmlns:a16="http://schemas.microsoft.com/office/drawing/2014/main" id="{5B6CB209-280A-441E-AA48-7A51EBBADF04}"/>
              </a:ext>
            </a:extLst>
          </p:cNvPr>
          <p:cNvPicPr>
            <a:picLocks noChangeAspect="1"/>
          </p:cNvPicPr>
          <p:nvPr/>
        </p:nvPicPr>
        <p:blipFill>
          <a:blip r:embed="rId6"/>
          <a:stretch>
            <a:fillRect/>
          </a:stretch>
        </p:blipFill>
        <p:spPr>
          <a:xfrm>
            <a:off x="602743" y="5830823"/>
            <a:ext cx="2755773" cy="444480"/>
          </a:xfrm>
          <a:prstGeom prst="rect">
            <a:avLst/>
          </a:prstGeom>
        </p:spPr>
      </p:pic>
      <p:pic>
        <p:nvPicPr>
          <p:cNvPr id="15" name="Picture 14">
            <a:extLst>
              <a:ext uri="{FF2B5EF4-FFF2-40B4-BE49-F238E27FC236}">
                <a16:creationId xmlns:a16="http://schemas.microsoft.com/office/drawing/2014/main" id="{44519EAE-6631-4C76-9434-807953040DB2}"/>
              </a:ext>
            </a:extLst>
          </p:cNvPr>
          <p:cNvPicPr>
            <a:picLocks noChangeAspect="1"/>
          </p:cNvPicPr>
          <p:nvPr/>
        </p:nvPicPr>
        <p:blipFill>
          <a:blip r:embed="rId7"/>
          <a:stretch>
            <a:fillRect/>
          </a:stretch>
        </p:blipFill>
        <p:spPr>
          <a:xfrm>
            <a:off x="127921" y="1651331"/>
            <a:ext cx="2926176" cy="755556"/>
          </a:xfrm>
          <a:prstGeom prst="rect">
            <a:avLst/>
          </a:prstGeom>
        </p:spPr>
      </p:pic>
      <p:pic>
        <p:nvPicPr>
          <p:cNvPr id="16" name="Picture 15">
            <a:extLst>
              <a:ext uri="{FF2B5EF4-FFF2-40B4-BE49-F238E27FC236}">
                <a16:creationId xmlns:a16="http://schemas.microsoft.com/office/drawing/2014/main" id="{D01BC971-716F-4B72-8C69-B86D107E4CF1}"/>
              </a:ext>
            </a:extLst>
          </p:cNvPr>
          <p:cNvPicPr>
            <a:picLocks noChangeAspect="1"/>
          </p:cNvPicPr>
          <p:nvPr/>
        </p:nvPicPr>
        <p:blipFill>
          <a:blip r:embed="rId8"/>
          <a:stretch>
            <a:fillRect/>
          </a:stretch>
        </p:blipFill>
        <p:spPr>
          <a:xfrm>
            <a:off x="6336887" y="1394478"/>
            <a:ext cx="2066545" cy="949144"/>
          </a:xfrm>
          <a:prstGeom prst="rect">
            <a:avLst/>
          </a:prstGeom>
        </p:spPr>
      </p:pic>
    </p:spTree>
    <p:extLst>
      <p:ext uri="{BB962C8B-B14F-4D97-AF65-F5344CB8AC3E}">
        <p14:creationId xmlns:p14="http://schemas.microsoft.com/office/powerpoint/2010/main" val="1534901083"/>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lstStyle/>
          <a:p>
            <a:r>
              <a:rPr lang="en-US" dirty="0"/>
              <a:t>&lt;RM01&gt;  Allowed Materials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a:bodyPr>
          <a:lstStyle/>
          <a:p>
            <a:r>
              <a:rPr lang="en-US" sz="1800" dirty="0"/>
              <a:t>Teams may use raw and post-processed materials to build their Robots, provided they are readily available to the majority of Teams from standard distributors (for example, </a:t>
            </a:r>
            <a:r>
              <a:rPr lang="en-US" sz="1800" dirty="0" err="1"/>
              <a:t>McMasterCarr</a:t>
            </a:r>
            <a:r>
              <a:rPr lang="en-US" sz="1800" dirty="0"/>
              <a:t>, Home Depot, Grainger, </a:t>
            </a:r>
            <a:r>
              <a:rPr lang="en-US" sz="1800" dirty="0" err="1"/>
              <a:t>AndyMark</a:t>
            </a:r>
            <a:r>
              <a:rPr lang="en-US" sz="1800" dirty="0"/>
              <a:t>, TETRIX/PITSCO, MATRIX/Modern Robotics, REV Robotics, etc.).</a:t>
            </a:r>
          </a:p>
        </p:txBody>
      </p:sp>
      <p:pic>
        <p:nvPicPr>
          <p:cNvPr id="2" name="Picture 1">
            <a:extLst>
              <a:ext uri="{FF2B5EF4-FFF2-40B4-BE49-F238E27FC236}">
                <a16:creationId xmlns:a16="http://schemas.microsoft.com/office/drawing/2014/main" id="{312C1A95-4B1A-4497-8085-812D9BC7CBB6}"/>
              </a:ext>
            </a:extLst>
          </p:cNvPr>
          <p:cNvPicPr>
            <a:picLocks noChangeAspect="1"/>
          </p:cNvPicPr>
          <p:nvPr/>
        </p:nvPicPr>
        <p:blipFill>
          <a:blip r:embed="rId2"/>
          <a:stretch>
            <a:fillRect/>
          </a:stretch>
        </p:blipFill>
        <p:spPr>
          <a:xfrm>
            <a:off x="1575816" y="2754313"/>
            <a:ext cx="6248400" cy="3371850"/>
          </a:xfrm>
          <a:prstGeom prst="rect">
            <a:avLst/>
          </a:prstGeom>
        </p:spPr>
      </p:pic>
    </p:spTree>
    <p:extLst>
      <p:ext uri="{BB962C8B-B14F-4D97-AF65-F5344CB8AC3E}">
        <p14:creationId xmlns:p14="http://schemas.microsoft.com/office/powerpoint/2010/main" val="230636706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7A306E-A011-4826-9E3B-C674C5D75D79}"/>
              </a:ext>
            </a:extLst>
          </p:cNvPr>
          <p:cNvSpPr>
            <a:spLocks noGrp="1"/>
          </p:cNvSpPr>
          <p:nvPr>
            <p:ph type="title"/>
          </p:nvPr>
        </p:nvSpPr>
        <p:spPr/>
        <p:txBody>
          <a:bodyPr>
            <a:normAutofit fontScale="90000"/>
          </a:bodyPr>
          <a:lstStyle/>
          <a:p>
            <a:r>
              <a:rPr lang="en-US" dirty="0"/>
              <a:t>&lt;RM02&gt;  Commercial Off the Shelf Parts</a:t>
            </a:r>
          </a:p>
        </p:txBody>
      </p:sp>
      <p:sp>
        <p:nvSpPr>
          <p:cNvPr id="6" name="Content Placeholder 5">
            <a:extLst>
              <a:ext uri="{FF2B5EF4-FFF2-40B4-BE49-F238E27FC236}">
                <a16:creationId xmlns:a16="http://schemas.microsoft.com/office/drawing/2014/main" id="{0BD782F7-ECEB-48B1-938E-1297E4E29011}"/>
              </a:ext>
            </a:extLst>
          </p:cNvPr>
          <p:cNvSpPr>
            <a:spLocks noGrp="1"/>
          </p:cNvSpPr>
          <p:nvPr>
            <p:ph idx="1"/>
          </p:nvPr>
        </p:nvSpPr>
        <p:spPr/>
        <p:txBody>
          <a:bodyPr>
            <a:normAutofit fontScale="92500" lnSpcReduction="10000"/>
          </a:bodyPr>
          <a:lstStyle/>
          <a:p>
            <a:r>
              <a:rPr lang="en-US" sz="1600" dirty="0"/>
              <a:t>Teams may use Commercial Off The Shelf (COTS) mechanical parts that have a </a:t>
            </a:r>
            <a:r>
              <a:rPr lang="en-US" sz="1600" dirty="0">
                <a:highlight>
                  <a:srgbClr val="FFFF00"/>
                </a:highlight>
              </a:rPr>
              <a:t>single degree of freedom</a:t>
            </a:r>
            <a:r>
              <a:rPr lang="en-US" sz="1600" dirty="0"/>
              <a:t>. A single degree of freedom is a system whose motion is defined just by a single independent co-ordinate (or function). It is the intent of FIRST is to </a:t>
            </a:r>
            <a:r>
              <a:rPr lang="en-US" sz="1600" dirty="0">
                <a:highlight>
                  <a:srgbClr val="FFFF00"/>
                </a:highlight>
              </a:rPr>
              <a:t>encourage Teams to design their own mechanisms </a:t>
            </a:r>
            <a:r>
              <a:rPr lang="en-US" sz="1600" dirty="0"/>
              <a:t>rather than purchasing predesigned and pre-manufactured solutions to achieve the game challenge.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COTS drive chassis (for example, </a:t>
            </a:r>
            <a:r>
              <a:rPr lang="en-US" sz="1600" dirty="0" err="1"/>
              <a:t>AndyMark</a:t>
            </a:r>
            <a:r>
              <a:rPr lang="en-US" sz="1600" dirty="0"/>
              <a:t> </a:t>
            </a:r>
            <a:r>
              <a:rPr lang="en-US" sz="1600" dirty="0" err="1"/>
              <a:t>TileRunner</a:t>
            </a:r>
            <a:r>
              <a:rPr lang="en-US" sz="1600" dirty="0"/>
              <a:t>, REV Robotics Build Kit) are allowed provided none of the individual parts violate any other rules.</a:t>
            </a:r>
          </a:p>
          <a:p>
            <a:endParaRPr lang="en-US" sz="1600" dirty="0"/>
          </a:p>
        </p:txBody>
      </p:sp>
      <p:pic>
        <p:nvPicPr>
          <p:cNvPr id="3" name="Picture 2">
            <a:extLst>
              <a:ext uri="{FF2B5EF4-FFF2-40B4-BE49-F238E27FC236}">
                <a16:creationId xmlns:a16="http://schemas.microsoft.com/office/drawing/2014/main" id="{71D57001-2AFC-4D35-9997-B20EB4989855}"/>
              </a:ext>
            </a:extLst>
          </p:cNvPr>
          <p:cNvPicPr>
            <a:picLocks noChangeAspect="1"/>
          </p:cNvPicPr>
          <p:nvPr/>
        </p:nvPicPr>
        <p:blipFill>
          <a:blip r:embed="rId2"/>
          <a:stretch>
            <a:fillRect/>
          </a:stretch>
        </p:blipFill>
        <p:spPr>
          <a:xfrm>
            <a:off x="1465517" y="2728341"/>
            <a:ext cx="5813107" cy="2706542"/>
          </a:xfrm>
          <a:prstGeom prst="rect">
            <a:avLst/>
          </a:prstGeom>
        </p:spPr>
      </p:pic>
    </p:spTree>
    <p:extLst>
      <p:ext uri="{BB962C8B-B14F-4D97-AF65-F5344CB8AC3E}">
        <p14:creationId xmlns:p14="http://schemas.microsoft.com/office/powerpoint/2010/main" val="2667017938"/>
      </p:ext>
    </p:extLst>
  </p:cSld>
  <p:clrMapOvr>
    <a:masterClrMapping/>
  </p:clrMapOvr>
  <p:transition>
    <p:cut/>
  </p:transition>
</p:sld>
</file>

<file path=ppt/theme/theme1.xml><?xml version="1.0" encoding="utf-8"?>
<a:theme xmlns:a="http://schemas.openxmlformats.org/drawingml/2006/main" name="FIRST NEW BRAND">
  <a:themeElements>
    <a:clrScheme name="Custom 3">
      <a:dk1>
        <a:sysClr val="windowText" lastClr="000000"/>
      </a:dk1>
      <a:lt1>
        <a:sysClr val="window" lastClr="FFFFFF"/>
      </a:lt1>
      <a:dk2>
        <a:srgbClr val="2150A3"/>
      </a:dk2>
      <a:lt2>
        <a:srgbClr val="EEECE1"/>
      </a:lt2>
      <a:accent1>
        <a:srgbClr val="2150A3"/>
      </a:accent1>
      <a:accent2>
        <a:srgbClr val="DD031D"/>
      </a:accent2>
      <a:accent3>
        <a:srgbClr val="95989A"/>
      </a:accent3>
      <a:accent4>
        <a:srgbClr val="DEA21B"/>
      </a:accent4>
      <a:accent5>
        <a:srgbClr val="3E8E86"/>
      </a:accent5>
      <a:accent6>
        <a:srgbClr val="B5001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accent3">
              <a:lumMod val="75000"/>
            </a:schemeClr>
          </a:solidFill>
          <a:miter lim="800000"/>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9766</TotalTime>
  <Words>3022</Words>
  <Application>Microsoft Office PowerPoint</Application>
  <PresentationFormat>On-screen Show (4:3)</PresentationFormat>
  <Paragraphs>305</Paragraphs>
  <Slides>46</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vt:lpstr>
      <vt:lpstr>FIRST NEW BRAND</vt:lpstr>
      <vt:lpstr>FTC Robot Parts, Do &amp; DON’Ts Mike Sonnier  mike@sonnier.name September 2018</vt:lpstr>
      <vt:lpstr>Downloads and info</vt:lpstr>
      <vt:lpstr>Material Liberally Borrowed From</vt:lpstr>
      <vt:lpstr>About Me</vt:lpstr>
      <vt:lpstr>Topics</vt:lpstr>
      <vt:lpstr>Disclaimer</vt:lpstr>
      <vt:lpstr>Build Options – Starting Kit Choices</vt:lpstr>
      <vt:lpstr>&lt;RM01&gt;  Allowed Materials</vt:lpstr>
      <vt:lpstr>&lt;RM02&gt;  Commercial Off the Shelf Parts</vt:lpstr>
      <vt:lpstr>COTS Examples</vt:lpstr>
      <vt:lpstr>COTS Example No Nos</vt:lpstr>
      <vt:lpstr>COTS Allowed Drive Chassis Kits</vt:lpstr>
      <vt:lpstr>Other Mechanical Rules</vt:lpstr>
      <vt:lpstr>Modern Robotics Control System</vt:lpstr>
      <vt:lpstr>Rev Robotics Control System</vt:lpstr>
      <vt:lpstr>Mechanical Build Tips</vt:lpstr>
      <vt:lpstr>More Mechanical Build Tips</vt:lpstr>
      <vt:lpstr>Live Axles --  Caution!</vt:lpstr>
      <vt:lpstr>Examples of Good Live Axle Design (Uses Hex Shaft!)</vt:lpstr>
      <vt:lpstr>Dead Axles --  Recommended where they make sense</vt:lpstr>
      <vt:lpstr>Simple Tetrix Dead Axle Design</vt:lpstr>
      <vt:lpstr>Sleeves, Bushings &amp; Bearings – Oh My</vt:lpstr>
      <vt:lpstr>COTS Shaft Thoughts &amp; Comments</vt:lpstr>
      <vt:lpstr>Protect Your Servos w/ ServoBlocks</vt:lpstr>
      <vt:lpstr>Mix &amp; Match Build Systems is OK</vt:lpstr>
      <vt:lpstr>Wiring Tips</vt:lpstr>
      <vt:lpstr>Electronics Placement</vt:lpstr>
      <vt:lpstr>Watch your sensor voltages</vt:lpstr>
      <vt:lpstr>Batteries – How Many Do I Need?</vt:lpstr>
      <vt:lpstr>2018-2019 Game Manual Part 1</vt:lpstr>
      <vt:lpstr>Robot Systems</vt:lpstr>
      <vt:lpstr>Robot Mechanical Components</vt:lpstr>
      <vt:lpstr>&lt;RG01&gt;  Illegal Parts</vt:lpstr>
      <vt:lpstr>&lt;RG01&gt;  Illegal Parts</vt:lpstr>
      <vt:lpstr>&lt;RG04&gt; Maximum Robot Weight</vt:lpstr>
      <vt:lpstr>&lt;RE01&gt;  Main Power Switch</vt:lpstr>
      <vt:lpstr>Batteries</vt:lpstr>
      <vt:lpstr>&lt;RE08&gt;  Motor and Servo Controllers</vt:lpstr>
      <vt:lpstr>&lt;RE09&gt;  DC Motors</vt:lpstr>
      <vt:lpstr>&lt;RE10&gt;  Servos</vt:lpstr>
      <vt:lpstr>&lt;RE11&gt;  Sensors</vt:lpstr>
      <vt:lpstr>&lt;RE11&gt;  Sensors Examples</vt:lpstr>
      <vt:lpstr>&lt;RE11&gt;  Sensors Built into Rev Hub</vt:lpstr>
      <vt:lpstr>&lt;RE12&gt;  Light Sources (New Options)</vt:lpstr>
      <vt:lpstr>&lt;RE06&gt;  Android Devices &lt;RE16&gt; Driver Station</vt:lpstr>
      <vt:lpstr>Q&amp;A</vt:lpstr>
    </vt:vector>
  </TitlesOfParts>
  <Company>MRW Communications,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Kristen Balunas</dc:creator>
  <cp:lastModifiedBy>Michael Sonnier</cp:lastModifiedBy>
  <cp:revision>386</cp:revision>
  <cp:lastPrinted>2015-10-15T20:39:44Z</cp:lastPrinted>
  <dcterms:created xsi:type="dcterms:W3CDTF">2013-06-03T14:18:53Z</dcterms:created>
  <dcterms:modified xsi:type="dcterms:W3CDTF">2018-09-08T04:31:08Z</dcterms:modified>
</cp:coreProperties>
</file>